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73" r:id="rId9"/>
    <p:sldId id="276" r:id="rId10"/>
    <p:sldId id="268" r:id="rId11"/>
    <p:sldId id="277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50" b="1" i="0" u="none" strike="noStrike" cap="none" spc="0" normalizeH="0" baseline="0">
        <a:ln>
          <a:noFill/>
        </a:ln>
        <a:solidFill>
          <a:srgbClr val="3E4047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50" b="1" i="0" u="none" strike="noStrike" cap="none" spc="0" normalizeH="0" baseline="0">
        <a:ln>
          <a:noFill/>
        </a:ln>
        <a:solidFill>
          <a:srgbClr val="3E4047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50" b="1" i="0" u="none" strike="noStrike" cap="none" spc="0" normalizeH="0" baseline="0">
        <a:ln>
          <a:noFill/>
        </a:ln>
        <a:solidFill>
          <a:srgbClr val="3E4047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50" b="1" i="0" u="none" strike="noStrike" cap="none" spc="0" normalizeH="0" baseline="0">
        <a:ln>
          <a:noFill/>
        </a:ln>
        <a:solidFill>
          <a:srgbClr val="3E4047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50" b="1" i="0" u="none" strike="noStrike" cap="none" spc="0" normalizeH="0" baseline="0">
        <a:ln>
          <a:noFill/>
        </a:ln>
        <a:solidFill>
          <a:srgbClr val="3E4047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50" b="1" i="0" u="none" strike="noStrike" cap="none" spc="0" normalizeH="0" baseline="0">
        <a:ln>
          <a:noFill/>
        </a:ln>
        <a:solidFill>
          <a:srgbClr val="3E4047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50" b="1" i="0" u="none" strike="noStrike" cap="none" spc="0" normalizeH="0" baseline="0">
        <a:ln>
          <a:noFill/>
        </a:ln>
        <a:solidFill>
          <a:srgbClr val="3E4047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50" b="1" i="0" u="none" strike="noStrike" cap="none" spc="0" normalizeH="0" baseline="0">
        <a:ln>
          <a:noFill/>
        </a:ln>
        <a:solidFill>
          <a:srgbClr val="3E4047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50" b="1" i="0" u="none" strike="noStrike" cap="none" spc="0" normalizeH="0" baseline="0">
        <a:ln>
          <a:noFill/>
        </a:ln>
        <a:solidFill>
          <a:srgbClr val="3E4047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62" autoAdjust="0"/>
  </p:normalViewPr>
  <p:slideViewPr>
    <p:cSldViewPr snapToGrid="0">
      <p:cViewPr varScale="1">
        <p:scale>
          <a:sx n="24" d="100"/>
          <a:sy n="24" d="100"/>
        </p:scale>
        <p:origin x="1341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0397799999999996E-2"/>
          <c:y val="0.156366"/>
          <c:w val="0.87467200000000001"/>
          <c:h val="0.726663999999999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инвестиции</c:v>
                </c:pt>
              </c:strCache>
            </c:strRef>
          </c:tx>
          <c:spPr>
            <a:ln w="63500" cap="flat">
              <a:solidFill>
                <a:srgbClr val="4D7A89"/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multiLvlStrRef>
              <c:f>Sheet1!$B$1:$F$1</c:f>
            </c:multiLvl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1.2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доход</c:v>
                </c:pt>
              </c:strCache>
            </c:strRef>
          </c:tx>
          <c:spPr>
            <a:ln w="63500" cap="flat">
              <a:solidFill>
                <a:srgbClr val="F1B350"/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multiLvlStrRef>
              <c:f>Sheet1!$B$1:$F$1</c:f>
            </c:multiLvlStrRef>
          </c:cat>
          <c:val>
            <c:numRef>
              <c:f>Sheet1!$B$3:$F$3</c:f>
              <c:numCache>
                <c:formatCode>General</c:formatCode>
                <c:ptCount val="5"/>
                <c:pt idx="2">
                  <c:v>0.5</c:v>
                </c:pt>
                <c:pt idx="3">
                  <c:v>3</c:v>
                </c:pt>
                <c:pt idx="4">
                  <c:v>17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риск</c:v>
                </c:pt>
              </c:strCache>
            </c:strRef>
          </c:tx>
          <c:spPr>
            <a:ln w="63500" cap="flat">
              <a:solidFill>
                <a:srgbClr val="76165D"/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multiLvlStrRef>
              <c:f>Sheet1!$B$1:$F$1</c:f>
            </c:multiLvl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6.5</c:v>
                </c:pt>
                <c:pt idx="3">
                  <c:v>4</c:v>
                </c:pt>
                <c:pt idx="4">
                  <c:v>0.7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18623296"/>
        <c:axId val="-1711519792"/>
      </c:lineChart>
      <c:catAx>
        <c:axId val="-1718623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1" i="0" u="none" strike="noStrike">
                <a:solidFill>
                  <a:srgbClr val="000000"/>
                </a:solidFill>
                <a:latin typeface="PT Sans"/>
              </a:defRPr>
            </a:pPr>
            <a:endParaRPr lang="ru-RU"/>
          </a:p>
        </c:txPr>
        <c:crossAx val="-1711519792"/>
        <c:crosses val="autoZero"/>
        <c:auto val="1"/>
        <c:lblAlgn val="ctr"/>
        <c:lblOffset val="100"/>
        <c:noMultiLvlLbl val="1"/>
      </c:catAx>
      <c:valAx>
        <c:axId val="-171151979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1" i="0" u="none" strike="noStrike">
                <a:solidFill>
                  <a:srgbClr val="000000"/>
                </a:solidFill>
                <a:latin typeface="PT Sans"/>
              </a:defRPr>
            </a:pPr>
            <a:endParaRPr lang="ru-RU"/>
          </a:p>
        </c:txPr>
        <c:crossAx val="-1718623296"/>
        <c:crosses val="autoZero"/>
        <c:crossBetween val="midCat"/>
        <c:majorUnit val="4.5"/>
        <c:minorUnit val="2.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7.6986700000000005E-2"/>
          <c:y val="0"/>
          <c:w val="0.92301299999999997"/>
          <c:h val="0.10871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800" b="1" i="0" u="none" strike="noStrike">
              <a:solidFill>
                <a:srgbClr val="000000"/>
              </a:solidFill>
              <a:latin typeface="PT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487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Рынок</a:t>
            </a:r>
            <a:r>
              <a:rPr lang="ru-RU" baseline="0" dirty="0" smtClean="0"/>
              <a:t> новых </a:t>
            </a:r>
            <a:r>
              <a:rPr lang="ru-RU" baseline="0" dirty="0" err="1" smtClean="0"/>
              <a:t>стартапов</a:t>
            </a:r>
            <a:r>
              <a:rPr lang="ru-RU" baseline="0" dirty="0" smtClean="0"/>
              <a:t> в секторах </a:t>
            </a:r>
            <a:r>
              <a:rPr lang="en-US" baseline="0" dirty="0" smtClean="0"/>
              <a:t>Marketing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Adtech</a:t>
            </a:r>
            <a:r>
              <a:rPr lang="en-US" baseline="0" dirty="0" smtClean="0"/>
              <a:t> </a:t>
            </a:r>
            <a:r>
              <a:rPr lang="ru-RU" baseline="0" dirty="0" smtClean="0"/>
              <a:t>развивается крайне стремительно, практически в рамках геометрической прогрессии. На текущий момент объем кампаний, которые уже вышли на коммерческое взаимодействие с рынком, более 5 тысяч. Развиваются категории продуктов. В 2011 году категория видео контента представляла собой 4 </a:t>
            </a:r>
            <a:r>
              <a:rPr lang="ru-RU" baseline="0" dirty="0" err="1" smtClean="0"/>
              <a:t>нишевые</a:t>
            </a:r>
            <a:r>
              <a:rPr lang="ru-RU" baseline="0" dirty="0" smtClean="0"/>
              <a:t> компании, в 2017 году видео-контент уже бьется не просто на компании, но на целые подкатегории компаний – мобильный видео контент, </a:t>
            </a:r>
            <a:r>
              <a:rPr lang="ru-RU" baseline="0" dirty="0" err="1" smtClean="0"/>
              <a:t>нативный</a:t>
            </a:r>
            <a:r>
              <a:rPr lang="ru-RU" baseline="0" dirty="0" smtClean="0"/>
              <a:t>, тестирование и оптимизация контента и т.д. Рынок развивается как в ширину, так и в глубину.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7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Однако, важно разобраться с тем,</a:t>
            </a:r>
            <a:r>
              <a:rPr lang="ru-RU" baseline="0" dirty="0" smtClean="0"/>
              <a:t> откуда появляются </a:t>
            </a:r>
            <a:r>
              <a:rPr lang="ru-RU" baseline="0" dirty="0" err="1" smtClean="0"/>
              <a:t>стартапы</a:t>
            </a:r>
            <a:r>
              <a:rPr lang="ru-RU" baseline="0" dirty="0" smtClean="0"/>
              <a:t> и кто же на самом деле диктует правила развития рынка. Без инвестиций инновации не смогут развиваться в таком же темпе. В 2016 году рынок наблюдал значительное падение – инвестиции упали почти в 2,5 раза вернувшись к началу развития сектора. Почему это происходит? Гипотез 3. 1ая – венчурные фонды, на которые приходится основной поток инвестиций, например, «500 </a:t>
            </a:r>
            <a:r>
              <a:rPr lang="ru-RU" baseline="0" dirty="0" err="1" smtClean="0"/>
              <a:t>стартапов</a:t>
            </a:r>
            <a:r>
              <a:rPr lang="ru-RU" baseline="0" dirty="0" smtClean="0"/>
              <a:t>» меняют фокус в сторону других секторов – </a:t>
            </a:r>
            <a:r>
              <a:rPr lang="en-US" baseline="0" dirty="0" err="1" smtClean="0"/>
              <a:t>FinTech</a:t>
            </a:r>
            <a:r>
              <a:rPr lang="en-US" baseline="0" dirty="0" smtClean="0"/>
              <a:t> </a:t>
            </a:r>
            <a:r>
              <a:rPr lang="ru-RU" baseline="0" dirty="0" smtClean="0"/>
              <a:t>или медицина. 2ая – доминирование </a:t>
            </a:r>
            <a:r>
              <a:rPr lang="en-US" baseline="0" dirty="0" smtClean="0"/>
              <a:t>Google </a:t>
            </a:r>
            <a:r>
              <a:rPr lang="ru-RU" baseline="0" dirty="0" smtClean="0"/>
              <a:t>и </a:t>
            </a:r>
            <a:r>
              <a:rPr lang="en-US" baseline="0" dirty="0" smtClean="0"/>
              <a:t>Facebook</a:t>
            </a:r>
            <a:r>
              <a:rPr lang="ru-RU" baseline="0" dirty="0" smtClean="0"/>
              <a:t>, которые мало что покупают и разрабатывают все внутри, позволяя получать в США, где рынок, собственно, самый развитый, 75% всего дохода от инвестиций в рекламу. И 3я – это собственно категории новых </a:t>
            </a:r>
            <a:r>
              <a:rPr lang="ru-RU" baseline="0" dirty="0" err="1" smtClean="0"/>
              <a:t>стартапов</a:t>
            </a:r>
            <a:r>
              <a:rPr lang="ru-RU" baseline="0" dirty="0" smtClean="0"/>
              <a:t>. Если посмотреть на график справа, то можно увидеть, что большинство инвестиций приходилось на уже развитые технологии – рекламные сети, </a:t>
            </a:r>
            <a:r>
              <a:rPr lang="en-US" baseline="0" dirty="0" smtClean="0"/>
              <a:t>DSP/DMP. </a:t>
            </a:r>
            <a:r>
              <a:rPr lang="ru-RU" baseline="0" dirty="0" smtClean="0"/>
              <a:t>Случилось насыщение рынка и только новые рынки </a:t>
            </a:r>
            <a:r>
              <a:rPr lang="ru-RU" baseline="0" dirty="0" err="1" smtClean="0"/>
              <a:t>какв</a:t>
            </a:r>
            <a:r>
              <a:rPr lang="ru-RU" baseline="0" dirty="0" smtClean="0"/>
              <a:t> первую очередь Китай или новые типы технологий смогут вернуть рынок в стадию роста.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89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немного разберемся, по какому</a:t>
            </a:r>
            <a:r>
              <a:rPr lang="ru-RU" baseline="0" dirty="0" smtClean="0"/>
              <a:t> принципу живет рынок и когда включаться нам, рекламщикам, чтобы получить от этого </a:t>
            </a:r>
            <a:r>
              <a:rPr lang="en-US" baseline="0" dirty="0" smtClean="0"/>
              <a:t>value</a:t>
            </a:r>
            <a:r>
              <a:rPr lang="ru-RU" baseline="0" dirty="0" smtClean="0"/>
              <a:t>. </a:t>
            </a:r>
          </a:p>
          <a:p>
            <a:r>
              <a:rPr lang="ru-RU" baseline="0" dirty="0" err="1" smtClean="0"/>
              <a:t>Стартап</a:t>
            </a:r>
            <a:r>
              <a:rPr lang="ru-RU" baseline="0" dirty="0" smtClean="0"/>
              <a:t> начинается с идеи. Идея, как мы видели на предыдущем слайде, может быть совершенно не нова, но бизнес-план или новый виток развития старой идеи может дать толчок к решению об организации </a:t>
            </a:r>
            <a:r>
              <a:rPr lang="ru-RU" baseline="0" dirty="0" err="1" smtClean="0"/>
              <a:t>стартапа</a:t>
            </a:r>
            <a:r>
              <a:rPr lang="ru-RU" baseline="0" dirty="0" smtClean="0"/>
              <a:t>, в который первоначально инвестируют сами организаторы и команда 3</a:t>
            </a:r>
            <a:r>
              <a:rPr lang="en-US" baseline="0" dirty="0" smtClean="0"/>
              <a:t>F</a:t>
            </a:r>
            <a:r>
              <a:rPr lang="ru-RU" baseline="0" dirty="0" smtClean="0"/>
              <a:t>. Далее </a:t>
            </a:r>
            <a:r>
              <a:rPr lang="ru-RU" baseline="0" dirty="0" err="1" smtClean="0"/>
              <a:t>стартап</a:t>
            </a:r>
            <a:r>
              <a:rPr lang="ru-RU" baseline="0" dirty="0" smtClean="0"/>
              <a:t> переживает производство прототипа продукта, нанимая первых работников – разработчиков. В рамках пилота </a:t>
            </a:r>
            <a:r>
              <a:rPr lang="ru-RU" baseline="0" dirty="0" err="1" smtClean="0"/>
              <a:t>стартапы</a:t>
            </a:r>
            <a:r>
              <a:rPr lang="ru-RU" baseline="0" dirty="0" smtClean="0"/>
              <a:t> уже могут в ограниченном порядке получать инвестиции фондов и даже первые клиентские заказы для оттачивания технологии. Как клиенты таких проектов чаще всего участвуют </a:t>
            </a:r>
            <a:r>
              <a:rPr lang="ru-RU" baseline="0" dirty="0" err="1" smtClean="0"/>
              <a:t>нишевые</a:t>
            </a:r>
            <a:r>
              <a:rPr lang="ru-RU" baseline="0" dirty="0" smtClean="0"/>
              <a:t> небольшие компании, однако уже здесь можно найти примеры тестов с крупными игроками, которые разглядев в </a:t>
            </a:r>
            <a:r>
              <a:rPr lang="ru-RU" baseline="0" dirty="0" err="1" smtClean="0"/>
              <a:t>стартапе</a:t>
            </a:r>
            <a:r>
              <a:rPr lang="ru-RU" baseline="0" dirty="0" smtClean="0"/>
              <a:t> потенциал, завоевали право первой ночи по работе с новой технологией. Далее </a:t>
            </a:r>
            <a:r>
              <a:rPr lang="ru-RU" baseline="0" dirty="0" err="1" smtClean="0"/>
              <a:t>стартап</a:t>
            </a:r>
            <a:r>
              <a:rPr lang="ru-RU" baseline="0" dirty="0" smtClean="0"/>
              <a:t> выходит на стадию инвестирования венчурными фондами. </a:t>
            </a:r>
            <a:r>
              <a:rPr lang="ru-RU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Когда первые продажи пошли и компания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действительно научилась генерировать выручку, продавать, возникает потребность в капитале – для того, чтобы построить команду, сделать хороший маркетинг, выйти на рынки. Тогда и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стартует розыгрыш</a:t>
            </a:r>
            <a:r>
              <a:rPr lang="ru-RU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«раунда А». Здесь уже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активно подключаются рекламные корпорации, чтобы понять, какая новая технология может быть </a:t>
            </a:r>
            <a:r>
              <a:rPr lang="ru-RU" sz="2200" b="0" i="0" baseline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релевантна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для конкретных клиентов, стараются стать одними из первых, тестировать и получать </a:t>
            </a:r>
            <a:r>
              <a:rPr lang="ru-RU" sz="2200" b="0" i="0" baseline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кецсы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Инвестиции в рамках раунда в </a:t>
            </a:r>
            <a:r>
              <a:rPr lang="ru-RU" sz="2200" b="0" i="0" baseline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эдтех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b="0" i="0" baseline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стартап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– триггер для нас с вами, чтобы внимательно ознакомиться с коммерческим предложением молодого игрока. Далее раундов может проходить бесчисленное множество. В среднем по миру, успешный </a:t>
            </a:r>
            <a:r>
              <a:rPr lang="ru-RU" sz="2200" b="0" i="0" baseline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стартап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проходит не менее 3х раундов инвестирования перед тем, как они могут выйти на достижение своей главной цели – выход на </a:t>
            </a:r>
            <a:r>
              <a:rPr lang="en-US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IPO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или, что в рамках </a:t>
            </a:r>
            <a:r>
              <a:rPr lang="en-US" sz="2200" b="0" i="0" baseline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AdTech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случается в 9 случаях из 10 – быть купленными крупными игроками. В этом месте рекламщики уже используют продукт бывшего </a:t>
            </a:r>
            <a:r>
              <a:rPr lang="ru-RU" sz="2200" b="0" i="0" baseline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стартапа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как данность рынка. Важно сказать, что конверсия из каждого предыдущего раунда в последующий отметает примерно половину игроков, а на этапе перехода «под крыло» большой компании всего чуть более 10% </a:t>
            </a:r>
            <a:r>
              <a:rPr lang="ru-RU" sz="2200" b="0" i="0" baseline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стартапов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добиваются успеха.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98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Куда</a:t>
            </a:r>
            <a:r>
              <a:rPr lang="ru-RU" baseline="0" dirty="0" smtClean="0"/>
              <a:t> же смотреть сейчас рекламщикам, где те новые деньги, которые мы хотим заработать благодаря новым технологиям. Слева вы видите топ категории компаний, которые будут </a:t>
            </a:r>
            <a:r>
              <a:rPr lang="ru-RU" baseline="0" dirty="0" err="1" smtClean="0"/>
              <a:t>драйвить</a:t>
            </a:r>
            <a:r>
              <a:rPr lang="ru-RU" baseline="0" dirty="0" smtClean="0"/>
              <a:t> рынок начиная с сегодняшнего дня. Тренды основаны на аналитике топ </a:t>
            </a:r>
            <a:r>
              <a:rPr lang="en-US" baseline="0" dirty="0" smtClean="0"/>
              <a:t>pre-IPO </a:t>
            </a:r>
            <a:r>
              <a:rPr lang="ru-RU" baseline="0" dirty="0" smtClean="0"/>
              <a:t>или </a:t>
            </a:r>
            <a:r>
              <a:rPr lang="en-US" baseline="0" dirty="0" smtClean="0"/>
              <a:t>pre-Acquisition </a:t>
            </a:r>
            <a:r>
              <a:rPr lang="ru-RU" baseline="0" dirty="0" err="1" smtClean="0"/>
              <a:t>стартапов</a:t>
            </a:r>
            <a:r>
              <a:rPr lang="ru-RU" baseline="0" dirty="0" smtClean="0"/>
              <a:t>. Мы видим 3 ключевых направления завтрашнего дня – это поиск кросс-медиа дистрибуции видео форматов, это новые данные и их интерпретация для настройки </a:t>
            </a:r>
            <a:r>
              <a:rPr lang="ru-RU" baseline="0" dirty="0" err="1" smtClean="0"/>
              <a:t>таргетирования</a:t>
            </a:r>
            <a:r>
              <a:rPr lang="ru-RU" baseline="0" dirty="0" smtClean="0"/>
              <a:t> аудиторий и это качество рекламы. В этом блоке затесался </a:t>
            </a:r>
            <a:r>
              <a:rPr lang="en-US" baseline="0" dirty="0" smtClean="0"/>
              <a:t>Moat</a:t>
            </a:r>
            <a:r>
              <a:rPr lang="ru-RU" baseline="0" dirty="0" smtClean="0"/>
              <a:t>, который уже был куплен в апреле компанией </a:t>
            </a:r>
            <a:r>
              <a:rPr lang="en-US" baseline="0" dirty="0" smtClean="0"/>
              <a:t>Oracle</a:t>
            </a:r>
            <a:r>
              <a:rPr lang="ru-RU" baseline="0" dirty="0" smtClean="0"/>
              <a:t>, но как раз хотелось показать, какие компании сейчас имеют больший вес. С правой же стороны мы поразмышляли на тему того, что ждет нас через условные 3 года на базе аналитики инвестиций </a:t>
            </a:r>
            <a:r>
              <a:rPr lang="ru-RU" baseline="0" dirty="0" err="1" smtClean="0"/>
              <a:t>топовых</a:t>
            </a:r>
            <a:r>
              <a:rPr lang="ru-RU" baseline="0" dirty="0" smtClean="0"/>
              <a:t> венчурных фондов, зарекомендовавших себя в </a:t>
            </a:r>
            <a:r>
              <a:rPr lang="en-US" baseline="0" dirty="0" err="1" smtClean="0"/>
              <a:t>AdTech</a:t>
            </a:r>
            <a:r>
              <a:rPr lang="ru-RU" baseline="0" dirty="0" smtClean="0"/>
              <a:t>. И увидели интересную тенденцию – дистрибуция видео развивается в разработку правильного технологичного видео контента. Данные для </a:t>
            </a:r>
            <a:r>
              <a:rPr lang="ru-RU" baseline="0" dirty="0" err="1" smtClean="0"/>
              <a:t>таргетингов</a:t>
            </a:r>
            <a:r>
              <a:rPr lang="ru-RU" baseline="0" dirty="0" smtClean="0"/>
              <a:t> двигаются все дальше в развитии </a:t>
            </a:r>
            <a:r>
              <a:rPr lang="en-US" baseline="0" dirty="0" smtClean="0"/>
              <a:t>Big Data</a:t>
            </a:r>
            <a:r>
              <a:rPr lang="ru-RU" baseline="0" dirty="0" smtClean="0"/>
              <a:t>, ее аналитике, интерпретации и визуализации </a:t>
            </a:r>
            <a:r>
              <a:rPr lang="ru-RU" baseline="0" dirty="0" err="1" smtClean="0"/>
              <a:t>инсайтов</a:t>
            </a:r>
            <a:r>
              <a:rPr lang="ru-RU" baseline="0" dirty="0" smtClean="0"/>
              <a:t>. И мы видим тренд того, что Интернетом через несколько лет мы будем называть </a:t>
            </a:r>
            <a:r>
              <a:rPr lang="ru-RU" baseline="0" dirty="0" err="1" smtClean="0"/>
              <a:t>Мобайл</a:t>
            </a:r>
            <a:r>
              <a:rPr lang="ru-RU" baseline="0" dirty="0" smtClean="0"/>
              <a:t> в первую очередь. И одна категория, в которой в объеме не очень много инвестиций ввиду ограниченного кол-ва компаний, но которая развивается как сейчас, так и продолжит в дальнейшем – платформенные решения, </a:t>
            </a:r>
            <a:r>
              <a:rPr lang="ru-RU" baseline="0" dirty="0" err="1" smtClean="0"/>
              <a:t>агрегаторы</a:t>
            </a:r>
            <a:r>
              <a:rPr lang="ru-RU" baseline="0" dirty="0" smtClean="0"/>
              <a:t> всех тех категорий </a:t>
            </a:r>
            <a:r>
              <a:rPr lang="en-US" baseline="0" dirty="0" err="1" smtClean="0"/>
              <a:t>adtech</a:t>
            </a:r>
            <a:r>
              <a:rPr lang="ru-RU" baseline="0" dirty="0" smtClean="0"/>
              <a:t>, которые мы с вами используем в работе, в рамках одного инструмента.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Virool</a:t>
            </a:r>
            <a:r>
              <a:rPr lang="en-US" baseline="0" dirty="0" smtClean="0"/>
              <a:t> – </a:t>
            </a:r>
            <a:r>
              <a:rPr lang="ru-RU" baseline="0" dirty="0" smtClean="0"/>
              <a:t>компания с российскими корнями, сейчас перспективный игрок в области </a:t>
            </a:r>
            <a:r>
              <a:rPr lang="ru-RU" baseline="0" dirty="0" err="1" smtClean="0"/>
              <a:t>нативного</a:t>
            </a:r>
            <a:r>
              <a:rPr lang="ru-RU" baseline="0" dirty="0" smtClean="0"/>
              <a:t> видео формата.</a:t>
            </a:r>
            <a:endParaRPr lang="en-US" baseline="0" dirty="0" smtClean="0"/>
          </a:p>
          <a:p>
            <a:r>
              <a:rPr lang="en-US" baseline="0" dirty="0" err="1" smtClean="0"/>
              <a:t>Kamcord</a:t>
            </a:r>
            <a:r>
              <a:rPr lang="en-US" baseline="0" dirty="0" smtClean="0"/>
              <a:t> – </a:t>
            </a:r>
            <a:r>
              <a:rPr lang="ru-RU" baseline="0" dirty="0" smtClean="0"/>
              <a:t>интеграция в контент статичной картинки или короткого видео (</a:t>
            </a:r>
            <a:r>
              <a:rPr lang="ru-RU" baseline="0" dirty="0" err="1" smtClean="0"/>
              <a:t>инстаграмма</a:t>
            </a:r>
            <a:r>
              <a:rPr lang="ru-RU" baseline="0" dirty="0" smtClean="0"/>
              <a:t>) с видео-комментарием как формате записи, так и </a:t>
            </a:r>
            <a:r>
              <a:rPr lang="ru-RU" baseline="0" dirty="0" err="1" smtClean="0"/>
              <a:t>стриминг</a:t>
            </a:r>
            <a:r>
              <a:rPr lang="ru-RU" baseline="0" dirty="0" smtClean="0"/>
              <a:t>. </a:t>
            </a:r>
            <a:r>
              <a:rPr lang="en-US" baseline="0" dirty="0" smtClean="0"/>
              <a:t>https://www.kamcord.com</a:t>
            </a:r>
            <a:endParaRPr lang="ru-RU" baseline="0" dirty="0" smtClean="0"/>
          </a:p>
          <a:p>
            <a:r>
              <a:rPr lang="ru-RU" baseline="0" dirty="0" smtClean="0"/>
              <a:t>Кампания </a:t>
            </a:r>
            <a:r>
              <a:rPr lang="en-US" baseline="0" dirty="0" err="1" smtClean="0"/>
              <a:t>Nugit</a:t>
            </a:r>
            <a:r>
              <a:rPr lang="en-US" baseline="0" dirty="0" smtClean="0"/>
              <a:t> </a:t>
            </a:r>
            <a:r>
              <a:rPr lang="ru-RU" baseline="0" dirty="0" smtClean="0"/>
              <a:t>заявляет, что с помощью </a:t>
            </a:r>
            <a:r>
              <a:rPr lang="en-US" baseline="0" dirty="0" smtClean="0"/>
              <a:t>Artificial Intelligence </a:t>
            </a:r>
            <a:r>
              <a:rPr lang="ru-RU" baseline="0" dirty="0" smtClean="0"/>
              <a:t>они агрегируют, анализируют и интерпретируют потоки данных как истории, то есть как </a:t>
            </a:r>
            <a:r>
              <a:rPr lang="en-US" baseline="0" dirty="0" smtClean="0"/>
              <a:t>consumer </a:t>
            </a:r>
            <a:r>
              <a:rPr lang="ru-RU" baseline="0" dirty="0" smtClean="0"/>
              <a:t>или </a:t>
            </a:r>
            <a:r>
              <a:rPr lang="en-US" baseline="0" dirty="0" smtClean="0"/>
              <a:t>customer journeys.</a:t>
            </a:r>
          </a:p>
          <a:p>
            <a:r>
              <a:rPr lang="en-US" baseline="0" dirty="0" smtClean="0"/>
              <a:t>Drawbridge – </a:t>
            </a:r>
            <a:r>
              <a:rPr lang="ru-RU" baseline="0" dirty="0" smtClean="0"/>
              <a:t>это работа с оптимизацией компании из десктопа в </a:t>
            </a:r>
            <a:r>
              <a:rPr lang="ru-RU" baseline="0" dirty="0" err="1" smtClean="0"/>
              <a:t>мобайл</a:t>
            </a:r>
            <a:r>
              <a:rPr lang="ru-RU" baseline="0" dirty="0" smtClean="0"/>
              <a:t>. Заливаем </a:t>
            </a:r>
            <a:r>
              <a:rPr lang="ru-RU" baseline="0" dirty="0" err="1" smtClean="0"/>
              <a:t>куки</a:t>
            </a:r>
            <a:r>
              <a:rPr lang="ru-RU" baseline="0" dirty="0" smtClean="0"/>
              <a:t>, которые хотим охватить в десктопе, заливаем бюджет, а </a:t>
            </a:r>
            <a:r>
              <a:rPr lang="ru-RU" baseline="0" dirty="0" err="1" smtClean="0"/>
              <a:t>инструменто</a:t>
            </a:r>
            <a:r>
              <a:rPr lang="ru-RU" baseline="0" dirty="0" smtClean="0"/>
              <a:t> переводит размещение в мобильные идентификаторы и либо сокращает бюджет размещения либо разрабатывает </a:t>
            </a:r>
            <a:r>
              <a:rPr lang="en-US" baseline="0" dirty="0" smtClean="0"/>
              <a:t>LAL</a:t>
            </a:r>
            <a:r>
              <a:rPr lang="ru-RU" baseline="0" dirty="0" smtClean="0"/>
              <a:t> для расширения аудитории при том же бюджете.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00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</a:t>
            </a:r>
            <a:r>
              <a:rPr lang="ru-RU" baseline="0" dirty="0" smtClean="0"/>
              <a:t> говоря про платформы, справедливо отметить, что объем компаний </a:t>
            </a:r>
            <a:r>
              <a:rPr lang="ru-RU" baseline="0" dirty="0" err="1" smtClean="0"/>
              <a:t>стартапов</a:t>
            </a:r>
            <a:r>
              <a:rPr lang="ru-RU" baseline="0" dirty="0" smtClean="0"/>
              <a:t> маловат, так как это поле деятельности крупных игроков. Сейчас многие технологические, рекламные, исследовательские компании взялись за разработку своих </a:t>
            </a:r>
            <a:r>
              <a:rPr lang="en-US" baseline="0" dirty="0" smtClean="0"/>
              <a:t>Marketing Cloud</a:t>
            </a:r>
            <a:r>
              <a:rPr lang="ru-RU" baseline="0" dirty="0" smtClean="0"/>
              <a:t>, которые позволяют клиентам разобраться в хаосе этого потока новых тех возможностей с помощью системы одного окна, которая агрегирует в себе </a:t>
            </a:r>
            <a:r>
              <a:rPr lang="ru-RU" baseline="0" dirty="0" err="1" smtClean="0"/>
              <a:t>бОльшую</a:t>
            </a:r>
            <a:r>
              <a:rPr lang="ru-RU" baseline="0" dirty="0" smtClean="0"/>
              <a:t> часть элементов для коммуникации.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02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другой стороны, вспомним,</a:t>
            </a:r>
            <a:r>
              <a:rPr lang="ru-RU" baseline="0" dirty="0" smtClean="0"/>
              <a:t> что для </a:t>
            </a:r>
            <a:r>
              <a:rPr lang="ru-RU" baseline="0" dirty="0" err="1" smtClean="0"/>
              <a:t>стартапов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Эдтехе</a:t>
            </a:r>
            <a:r>
              <a:rPr lang="ru-RU" baseline="0" dirty="0" smtClean="0"/>
              <a:t> основная цель – это быть приобретёнными крупными игроками. И, зачастую, это компании, развивающие свой технологический </a:t>
            </a:r>
            <a:r>
              <a:rPr lang="ru-RU" baseline="0" dirty="0" err="1" smtClean="0"/>
              <a:t>стэк</a:t>
            </a:r>
            <a:r>
              <a:rPr lang="ru-RU" baseline="0" dirty="0" smtClean="0"/>
              <a:t>. Давайте взглянем на пример </a:t>
            </a:r>
            <a:r>
              <a:rPr lang="en-US" baseline="0" dirty="0" smtClean="0"/>
              <a:t>Adobe</a:t>
            </a:r>
            <a:r>
              <a:rPr lang="ru-RU" baseline="0" dirty="0" smtClean="0"/>
              <a:t>, который сейчас готов составить конкуренцию в США крупным рекламным агентствам с помощью технологического, удобного решения для работы с медиа и креативом. Слева вы видите 4 выборочных покупки </a:t>
            </a:r>
            <a:r>
              <a:rPr lang="en-US" baseline="0" dirty="0" smtClean="0"/>
              <a:t>Adobe </a:t>
            </a:r>
            <a:r>
              <a:rPr lang="ru-RU" baseline="0" dirty="0" smtClean="0"/>
              <a:t>за последние 8 лет. На самом деле, покупок было гораздо больше, здесь вы видите значимые сделки. В 2009 все началось с </a:t>
            </a:r>
            <a:r>
              <a:rPr lang="en-US" baseline="0" dirty="0" smtClean="0"/>
              <a:t>Omniture</a:t>
            </a:r>
            <a:r>
              <a:rPr lang="ru-RU" baseline="0" dirty="0" smtClean="0"/>
              <a:t>, который сейчас отвечает в платформе за аналитику. Интересно посмотреть на кейс с </a:t>
            </a:r>
            <a:r>
              <a:rPr lang="en-US" baseline="0" dirty="0" err="1" smtClean="0"/>
              <a:t>Demdex</a:t>
            </a:r>
            <a:r>
              <a:rPr lang="ru-RU" baseline="0" dirty="0" smtClean="0"/>
              <a:t> так как </a:t>
            </a:r>
            <a:r>
              <a:rPr lang="ru-RU" baseline="0" dirty="0" err="1" smtClean="0"/>
              <a:t>Адоб</a:t>
            </a:r>
            <a:r>
              <a:rPr lang="ru-RU" baseline="0" dirty="0" smtClean="0"/>
              <a:t> отхватил его уже сразу после разыгранного раунда А, завидев в нем потенциал. 2011 год, одна из первых </a:t>
            </a:r>
            <a:r>
              <a:rPr lang="en-US" baseline="0" dirty="0" smtClean="0"/>
              <a:t>DMP </a:t>
            </a:r>
            <a:r>
              <a:rPr lang="ru-RU" baseline="0" dirty="0" smtClean="0"/>
              <a:t>на рынке. </a:t>
            </a:r>
            <a:r>
              <a:rPr lang="ru-RU" dirty="0" smtClean="0"/>
              <a:t>В среднем на один </a:t>
            </a:r>
            <a:r>
              <a:rPr lang="en-US" dirty="0" smtClean="0"/>
              <a:t>marketing stack </a:t>
            </a:r>
            <a:r>
              <a:rPr lang="ru-RU" dirty="0" smtClean="0"/>
              <a:t>приходится 17</a:t>
            </a:r>
            <a:r>
              <a:rPr lang="ru-RU" baseline="0" dirty="0" smtClean="0"/>
              <a:t> приобретений или дочерних разработок.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83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4300">
                <a:solidFill>
                  <a:srgbClr val="FCB035"/>
                </a:solidFill>
              </a:defRPr>
            </a:lvl1pPr>
            <a:lvl2pPr marL="0" indent="228600" algn="ctr">
              <a:buSzTx/>
              <a:buNone/>
              <a:defRPr sz="4300">
                <a:solidFill>
                  <a:srgbClr val="FCB035"/>
                </a:solidFill>
              </a:defRPr>
            </a:lvl2pPr>
            <a:lvl3pPr marL="0" indent="457200" algn="ctr">
              <a:buSzTx/>
              <a:buNone/>
              <a:defRPr sz="4300">
                <a:solidFill>
                  <a:srgbClr val="FCB035"/>
                </a:solidFill>
              </a:defRPr>
            </a:lvl3pPr>
            <a:lvl4pPr marL="0" indent="685800" algn="ctr">
              <a:buSzTx/>
              <a:buNone/>
              <a:defRPr sz="4300">
                <a:solidFill>
                  <a:srgbClr val="FCB035"/>
                </a:solidFill>
              </a:defRPr>
            </a:lvl4pPr>
            <a:lvl5pPr marL="0" indent="914400" algn="ctr">
              <a:buSzTx/>
              <a:buNone/>
              <a:defRPr sz="4300">
                <a:solidFill>
                  <a:srgbClr val="FCB03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  <a:defRPr sz="4500" b="0"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510" y="11472759"/>
            <a:ext cx="2003275" cy="146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-295747" y="13043296"/>
            <a:ext cx="25376784" cy="1429940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 </a:t>
            </a:r>
          </a:p>
        </p:txBody>
      </p:sp>
      <p:sp>
        <p:nvSpPr>
          <p:cNvPr id="112" name="Shape 112"/>
          <p:cNvSpPr/>
          <p:nvPr/>
        </p:nvSpPr>
        <p:spPr>
          <a:xfrm>
            <a:off x="-496391" y="-599877"/>
            <a:ext cx="25376783" cy="229066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 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F493EF2-20F2-469C-A061-9E689308589E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46001" y="13081000"/>
            <a:ext cx="479298" cy="471924"/>
          </a:xfrm>
        </p:spPr>
        <p:txBody>
          <a:bodyPr/>
          <a:lstStyle/>
          <a:p>
            <a:fld id="{ECDD4730-3E58-4870-8320-0429377B9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7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4300">
                <a:solidFill>
                  <a:srgbClr val="FCB035"/>
                </a:solidFill>
              </a:defRPr>
            </a:lvl1pPr>
            <a:lvl2pPr marL="0" indent="228600" algn="ctr">
              <a:buSzTx/>
              <a:buNone/>
              <a:defRPr sz="4300">
                <a:solidFill>
                  <a:srgbClr val="FCB035"/>
                </a:solidFill>
              </a:defRPr>
            </a:lvl2pPr>
            <a:lvl3pPr marL="0" indent="457200" algn="ctr">
              <a:buSzTx/>
              <a:buNone/>
              <a:defRPr sz="4300">
                <a:solidFill>
                  <a:srgbClr val="FCB035"/>
                </a:solidFill>
              </a:defRPr>
            </a:lvl3pPr>
            <a:lvl4pPr marL="0" indent="685800" algn="ctr">
              <a:buSzTx/>
              <a:buNone/>
              <a:defRPr sz="4300">
                <a:solidFill>
                  <a:srgbClr val="FCB035"/>
                </a:solidFill>
              </a:defRPr>
            </a:lvl4pPr>
            <a:lvl5pPr marL="0" indent="914400" algn="ctr">
              <a:buSzTx/>
              <a:buNone/>
              <a:defRPr sz="4300">
                <a:solidFill>
                  <a:srgbClr val="FCB03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7500" b="1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4300">
                <a:solidFill>
                  <a:srgbClr val="FCB035"/>
                </a:solidFill>
              </a:defRPr>
            </a:lvl1pPr>
            <a:lvl2pPr marL="0" indent="228600" algn="ctr">
              <a:buSzTx/>
              <a:buNone/>
              <a:defRPr sz="4300">
                <a:solidFill>
                  <a:srgbClr val="FCB035"/>
                </a:solidFill>
              </a:defRPr>
            </a:lvl2pPr>
            <a:lvl3pPr marL="0" indent="457200" algn="ctr">
              <a:buSzTx/>
              <a:buNone/>
              <a:defRPr sz="4300">
                <a:solidFill>
                  <a:srgbClr val="FCB035"/>
                </a:solidFill>
              </a:defRPr>
            </a:lvl3pPr>
            <a:lvl4pPr marL="0" indent="685800" algn="ctr">
              <a:buSzTx/>
              <a:buNone/>
              <a:defRPr sz="4300">
                <a:solidFill>
                  <a:srgbClr val="FCB035"/>
                </a:solidFill>
              </a:defRPr>
            </a:lvl4pPr>
            <a:lvl5pPr marL="0" indent="914400" algn="ctr">
              <a:buSzTx/>
              <a:buNone/>
              <a:defRPr sz="4300">
                <a:solidFill>
                  <a:srgbClr val="FCB03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 defTabSz="825500">
              <a:spcBef>
                <a:spcPts val="4500"/>
              </a:spcBef>
              <a:defRPr sz="4500" b="0">
                <a:latin typeface="+mj-lt"/>
                <a:ea typeface="+mj-ea"/>
                <a:cs typeface="+mj-cs"/>
                <a:sym typeface="Helvetica Light"/>
              </a:defRPr>
            </a:lvl1pPr>
            <a:lvl2pPr marL="1117600" indent="-558800" defTabSz="825500">
              <a:spcBef>
                <a:spcPts val="4500"/>
              </a:spcBef>
              <a:defRPr sz="4500" b="0">
                <a:latin typeface="+mj-lt"/>
                <a:ea typeface="+mj-ea"/>
                <a:cs typeface="+mj-cs"/>
                <a:sym typeface="Helvetica Light"/>
              </a:defRPr>
            </a:lvl2pPr>
            <a:lvl3pPr marL="1676400" indent="-558800" defTabSz="825500">
              <a:spcBef>
                <a:spcPts val="4500"/>
              </a:spcBef>
              <a:defRPr sz="4500" b="0">
                <a:latin typeface="+mj-lt"/>
                <a:ea typeface="+mj-ea"/>
                <a:cs typeface="+mj-cs"/>
                <a:sym typeface="Helvetica Light"/>
              </a:defRPr>
            </a:lvl3pPr>
            <a:lvl4pPr marL="2235200" indent="-558800" defTabSz="825500">
              <a:spcBef>
                <a:spcPts val="4500"/>
              </a:spcBef>
              <a:defRPr sz="4500" b="0">
                <a:latin typeface="+mj-lt"/>
                <a:ea typeface="+mj-ea"/>
                <a:cs typeface="+mj-cs"/>
                <a:sym typeface="Helvetica Light"/>
              </a:defRPr>
            </a:lvl4pPr>
            <a:lvl5pPr marL="2794000" indent="-558800" defTabSz="825500">
              <a:spcBef>
                <a:spcPts val="4500"/>
              </a:spcBef>
              <a:defRPr sz="4500" b="0"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825500">
              <a:defRPr sz="24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78557" marR="0" indent="-378557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PT Sans"/>
          <a:ea typeface="PT Sans"/>
          <a:cs typeface="PT Sans"/>
          <a:sym typeface="PT Sans"/>
        </a:defRPr>
      </a:lvl1pPr>
      <a:lvl2pPr marL="1013557" marR="0" indent="-378557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PT Sans"/>
          <a:ea typeface="PT Sans"/>
          <a:cs typeface="PT Sans"/>
          <a:sym typeface="PT Sans"/>
        </a:defRPr>
      </a:lvl2pPr>
      <a:lvl3pPr marL="1648557" marR="0" indent="-378557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PT Sans"/>
          <a:ea typeface="PT Sans"/>
          <a:cs typeface="PT Sans"/>
          <a:sym typeface="PT Sans"/>
        </a:defRPr>
      </a:lvl3pPr>
      <a:lvl4pPr marL="2283557" marR="0" indent="-378557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PT Sans"/>
          <a:ea typeface="PT Sans"/>
          <a:cs typeface="PT Sans"/>
          <a:sym typeface="PT Sans"/>
        </a:defRPr>
      </a:lvl4pPr>
      <a:lvl5pPr marL="2918557" marR="0" indent="-378557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PT Sans"/>
          <a:ea typeface="PT Sans"/>
          <a:cs typeface="PT Sans"/>
          <a:sym typeface="PT Sans"/>
        </a:defRPr>
      </a:lvl5pPr>
      <a:lvl6pPr marL="3553557" marR="0" indent="-378557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PT Sans"/>
          <a:ea typeface="PT Sans"/>
          <a:cs typeface="PT Sans"/>
          <a:sym typeface="PT Sans"/>
        </a:defRPr>
      </a:lvl6pPr>
      <a:lvl7pPr marL="4188557" marR="0" indent="-378557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PT Sans"/>
          <a:ea typeface="PT Sans"/>
          <a:cs typeface="PT Sans"/>
          <a:sym typeface="PT Sans"/>
        </a:defRPr>
      </a:lvl7pPr>
      <a:lvl8pPr marL="4823557" marR="0" indent="-378557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PT Sans"/>
          <a:ea typeface="PT Sans"/>
          <a:cs typeface="PT Sans"/>
          <a:sym typeface="PT Sans"/>
        </a:defRPr>
      </a:lvl8pPr>
      <a:lvl9pPr marL="5458557" marR="0" indent="-378557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194147" y="-291703"/>
            <a:ext cx="25376784" cy="1429940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ubTitle" sz="quarter" idx="1"/>
          </p:nvPr>
        </p:nvSpPr>
        <p:spPr>
          <a:xfrm>
            <a:off x="6357158" y="9943570"/>
            <a:ext cx="12274172" cy="1587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ED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технологии</a:t>
            </a:r>
            <a:r>
              <a:rPr dirty="0"/>
              <a:t> &amp; </a:t>
            </a:r>
            <a:r>
              <a:rPr dirty="0" err="1" smtClean="0"/>
              <a:t>cтартапы</a:t>
            </a:r>
            <a:r>
              <a:rPr dirty="0" smtClean="0"/>
              <a:t> </a:t>
            </a:r>
            <a:r>
              <a:rPr dirty="0" err="1"/>
              <a:t>заработают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нас</a:t>
            </a:r>
            <a:r>
              <a:rPr dirty="0"/>
              <a:t> </a:t>
            </a:r>
            <a:r>
              <a:rPr dirty="0" err="1"/>
              <a:t>новые</a:t>
            </a:r>
            <a:r>
              <a:rPr dirty="0"/>
              <a:t> </a:t>
            </a:r>
            <a:r>
              <a:rPr dirty="0" err="1"/>
              <a:t>деньги</a:t>
            </a:r>
            <a:endParaRPr dirty="0"/>
          </a:p>
        </p:txBody>
      </p:sp>
      <p:pic>
        <p:nvPicPr>
          <p:cNvPr id="12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9859" y="1396934"/>
            <a:ext cx="10344681" cy="6297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2632" y="7799287"/>
            <a:ext cx="14403224" cy="203904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>
            <a:spLocks noGrp="1"/>
          </p:cNvSpPr>
          <p:nvPr>
            <p:ph type="ctrTitle"/>
          </p:nvPr>
        </p:nvSpPr>
        <p:spPr>
          <a:xfrm>
            <a:off x="5224487" y="8239966"/>
            <a:ext cx="14403224" cy="1327802"/>
          </a:xfrm>
          <a:prstGeom prst="rect">
            <a:avLst/>
          </a:prstGeom>
        </p:spPr>
        <p:txBody>
          <a:bodyPr/>
          <a:lstStyle>
            <a:lvl1pPr defTabSz="421004">
              <a:defRPr sz="7446" b="1">
                <a:solidFill>
                  <a:srgbClr val="FFFEDE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pPr>
              <a:defRPr sz="5304">
                <a:latin typeface="Helvetica"/>
                <a:ea typeface="Helvetica"/>
                <a:cs typeface="Helvetica"/>
                <a:sym typeface="Helvetica"/>
              </a:defRPr>
            </a:pPr>
            <a:r>
              <a:rPr sz="7446">
                <a:latin typeface="+mn-lt"/>
                <a:ea typeface="+mn-ea"/>
                <a:cs typeface="+mn-cs"/>
                <a:sym typeface="PT Serif"/>
              </a:rPr>
              <a:t> Adtech на миллиард:   </a:t>
            </a:r>
          </a:p>
        </p:txBody>
      </p:sp>
      <p:sp>
        <p:nvSpPr>
          <p:cNvPr id="127" name="Shape 127"/>
          <p:cNvSpPr/>
          <p:nvPr/>
        </p:nvSpPr>
        <p:spPr>
          <a:xfrm flipV="1">
            <a:off x="20366992" y="-2235200"/>
            <a:ext cx="6252209" cy="6252208"/>
          </a:xfrm>
          <a:prstGeom prst="line">
            <a:avLst/>
          </a:prstGeom>
          <a:ln w="25400">
            <a:solidFill>
              <a:srgbClr val="FFFEDE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 flipV="1">
            <a:off x="-3128008" y="10847340"/>
            <a:ext cx="6225268" cy="6225268"/>
          </a:xfrm>
          <a:prstGeom prst="line">
            <a:avLst/>
          </a:prstGeom>
          <a:ln w="25400">
            <a:solidFill>
              <a:srgbClr val="FFFEDE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5003800" y="-5494193"/>
            <a:ext cx="11171536" cy="11171536"/>
          </a:xfrm>
          <a:prstGeom prst="ellipse">
            <a:avLst/>
          </a:prstGeom>
          <a:ln w="25400">
            <a:solidFill>
              <a:srgbClr val="FFFEDE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4376590" y="-4866982"/>
            <a:ext cx="9917114" cy="9917113"/>
          </a:xfrm>
          <a:prstGeom prst="ellipse">
            <a:avLst/>
          </a:prstGeom>
          <a:ln w="25400">
            <a:solidFill>
              <a:srgbClr val="FFFEDE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-3790695" y="-4281088"/>
            <a:ext cx="8745324" cy="8745325"/>
          </a:xfrm>
          <a:prstGeom prst="ellipse">
            <a:avLst/>
          </a:prstGeom>
          <a:ln w="25400">
            <a:solidFill>
              <a:srgbClr val="FFFEDE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9278600" y="9415606"/>
            <a:ext cx="11171536" cy="11171536"/>
          </a:xfrm>
          <a:prstGeom prst="ellipse">
            <a:avLst/>
          </a:prstGeom>
          <a:ln w="25400">
            <a:solidFill>
              <a:srgbClr val="FFFEDE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9905811" y="10042818"/>
            <a:ext cx="9917113" cy="9917113"/>
          </a:xfrm>
          <a:prstGeom prst="ellipse">
            <a:avLst/>
          </a:prstGeom>
          <a:ln w="25400">
            <a:solidFill>
              <a:srgbClr val="FFFEDE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20491705" y="10628712"/>
            <a:ext cx="8745325" cy="8745325"/>
          </a:xfrm>
          <a:prstGeom prst="ellipse">
            <a:avLst/>
          </a:prstGeom>
          <a:ln w="25400">
            <a:solidFill>
              <a:srgbClr val="FFFEDE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1729047" y="211307"/>
            <a:ext cx="20398819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7500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pPr>
            <a:r>
              <a:rPr lang="ru-RU" sz="7500" dirty="0">
                <a:solidFill>
                  <a:srgbClr val="FEFDFD"/>
                </a:solidFill>
                <a:sym typeface="PT Serif"/>
              </a:rPr>
              <a:t>Россия сдает позиции в </a:t>
            </a:r>
            <a:r>
              <a:rPr lang="ru-RU" sz="7500" dirty="0" err="1">
                <a:solidFill>
                  <a:srgbClr val="FEFDFD"/>
                </a:solidFill>
                <a:sym typeface="PT Serif"/>
              </a:rPr>
              <a:t>Adtech</a:t>
            </a:r>
            <a:endParaRPr lang="ru-RU" sz="7500" dirty="0">
              <a:solidFill>
                <a:srgbClr val="FEFDFD"/>
              </a:solidFill>
              <a:sym typeface="PT Serif"/>
            </a:endParaRPr>
          </a:p>
        </p:txBody>
      </p:sp>
      <p:pic>
        <p:nvPicPr>
          <p:cNvPr id="41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3781" y="3530838"/>
            <a:ext cx="16748030" cy="5181486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/>
          <p:nvPr/>
        </p:nvSpPr>
        <p:spPr>
          <a:xfrm>
            <a:off x="4204077" y="2897986"/>
            <a:ext cx="1404231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+mn-lt"/>
              </a:rPr>
              <a:t>2015</a:t>
            </a:r>
          </a:p>
        </p:txBody>
      </p:sp>
      <p:sp>
        <p:nvSpPr>
          <p:cNvPr id="420" name="Shape 420"/>
          <p:cNvSpPr/>
          <p:nvPr/>
        </p:nvSpPr>
        <p:spPr>
          <a:xfrm>
            <a:off x="13729078" y="2910325"/>
            <a:ext cx="1404231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+mn-lt"/>
              </a:rPr>
              <a:t>2017</a:t>
            </a:r>
          </a:p>
        </p:txBody>
      </p:sp>
      <p:sp>
        <p:nvSpPr>
          <p:cNvPr id="421" name="Shape 421"/>
          <p:cNvSpPr/>
          <p:nvPr/>
        </p:nvSpPr>
        <p:spPr>
          <a:xfrm>
            <a:off x="8763000" y="5956216"/>
            <a:ext cx="717153" cy="717154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18266584" y="3705414"/>
            <a:ext cx="5491192" cy="391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solidFill>
                  <a:srgbClr val="000000"/>
                </a:solidFill>
              </a:defRPr>
            </a:lvl1pPr>
          </a:lstStyle>
          <a:p>
            <a:r>
              <a:rPr dirty="0" err="1"/>
              <a:t>Крупнейшие</a:t>
            </a:r>
            <a:r>
              <a:rPr dirty="0"/>
              <a:t> </a:t>
            </a:r>
            <a:r>
              <a:rPr dirty="0" err="1"/>
              <a:t>иностранные</a:t>
            </a:r>
            <a:r>
              <a:rPr dirty="0"/>
              <a:t> </a:t>
            </a:r>
            <a:r>
              <a:rPr dirty="0" err="1"/>
              <a:t>стартапы</a:t>
            </a:r>
            <a:r>
              <a:rPr dirty="0"/>
              <a:t> </a:t>
            </a:r>
            <a:r>
              <a:rPr dirty="0" err="1"/>
              <a:t>очень</a:t>
            </a:r>
            <a:r>
              <a:rPr dirty="0"/>
              <a:t> </a:t>
            </a:r>
            <a:r>
              <a:rPr dirty="0" err="1"/>
              <a:t>неохотно</a:t>
            </a:r>
            <a:r>
              <a:rPr dirty="0"/>
              <a:t> </a:t>
            </a:r>
            <a:r>
              <a:rPr dirty="0" err="1"/>
              <a:t>приходят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российский</a:t>
            </a:r>
            <a:r>
              <a:rPr dirty="0"/>
              <a:t> </a:t>
            </a:r>
            <a:r>
              <a:rPr dirty="0" err="1"/>
              <a:t>рынок</a:t>
            </a:r>
            <a:r>
              <a:rPr dirty="0"/>
              <a:t> — </a:t>
            </a:r>
            <a:r>
              <a:rPr dirty="0" err="1"/>
              <a:t>язык</a:t>
            </a:r>
            <a:r>
              <a:rPr dirty="0"/>
              <a:t>, </a:t>
            </a:r>
            <a:r>
              <a:rPr dirty="0" err="1"/>
              <a:t>сложные</a:t>
            </a:r>
            <a:r>
              <a:rPr dirty="0"/>
              <a:t> </a:t>
            </a:r>
            <a:r>
              <a:rPr dirty="0" err="1"/>
              <a:t>правовые</a:t>
            </a:r>
            <a:r>
              <a:rPr dirty="0"/>
              <a:t> </a:t>
            </a:r>
            <a:r>
              <a:rPr dirty="0" err="1"/>
              <a:t>регулирования</a:t>
            </a:r>
            <a:r>
              <a:rPr dirty="0"/>
              <a:t> и </a:t>
            </a:r>
            <a:r>
              <a:rPr dirty="0" err="1"/>
              <a:t>законодательства</a:t>
            </a:r>
            <a:r>
              <a:rPr dirty="0"/>
              <a:t>, </a:t>
            </a:r>
            <a:r>
              <a:rPr dirty="0" err="1"/>
              <a:t>неразвитая</a:t>
            </a:r>
            <a:r>
              <a:rPr dirty="0"/>
              <a:t> </a:t>
            </a:r>
            <a:r>
              <a:rPr dirty="0" err="1"/>
              <a:t>экономика</a:t>
            </a:r>
            <a:r>
              <a:rPr dirty="0"/>
              <a:t> </a:t>
            </a:r>
            <a:r>
              <a:rPr dirty="0" err="1"/>
              <a:t>сектора</a:t>
            </a:r>
            <a:r>
              <a:rPr dirty="0"/>
              <a:t>, </a:t>
            </a:r>
            <a:r>
              <a:rPr dirty="0" err="1"/>
              <a:t>риски</a:t>
            </a:r>
            <a:r>
              <a:rPr dirty="0"/>
              <a:t> </a:t>
            </a:r>
            <a:r>
              <a:rPr dirty="0" err="1"/>
              <a:t>нестабильного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. </a:t>
            </a:r>
          </a:p>
        </p:txBody>
      </p:sp>
      <p:sp>
        <p:nvSpPr>
          <p:cNvPr id="423" name="Shape 423"/>
          <p:cNvSpPr/>
          <p:nvPr/>
        </p:nvSpPr>
        <p:spPr>
          <a:xfrm flipV="1">
            <a:off x="39645592" y="6581230"/>
            <a:ext cx="6252209" cy="6252208"/>
          </a:xfrm>
          <a:prstGeom prst="line">
            <a:avLst/>
          </a:prstGeom>
          <a:ln w="25400">
            <a:solidFill>
              <a:srgbClr val="FCB035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7095047" y="11284495"/>
            <a:ext cx="11171536" cy="11171536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7722258" y="11911707"/>
            <a:ext cx="9917114" cy="9917113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8308153" y="12497601"/>
            <a:ext cx="8745324" cy="8745325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pic>
        <p:nvPicPr>
          <p:cNvPr id="4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3725" y="11316730"/>
            <a:ext cx="3364950" cy="1773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pdf"/>
          <p:cNvPicPr>
            <a:picLocks noChangeAspect="1"/>
          </p:cNvPicPr>
          <p:nvPr/>
        </p:nvPicPr>
        <p:blipFill rotWithShape="1">
          <a:blip r:embed="rId5">
            <a:extLst/>
          </a:blip>
          <a:srcRect t="5447" b="19553"/>
          <a:stretch/>
        </p:blipFill>
        <p:spPr>
          <a:xfrm>
            <a:off x="18283208" y="8339493"/>
            <a:ext cx="5485087" cy="226217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Прямоугольник 14"/>
          <p:cNvSpPr/>
          <p:nvPr/>
        </p:nvSpPr>
        <p:spPr>
          <a:xfrm>
            <a:off x="320096" y="6483948"/>
            <a:ext cx="8240767" cy="595035"/>
          </a:xfrm>
          <a:prstGeom prst="rect">
            <a:avLst/>
          </a:prstGeom>
          <a:noFill/>
          <a:ln w="28575" cap="flat">
            <a:solidFill>
              <a:srgbClr val="FCB03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F Din Text Comp Pro" panose="02000506020000020004" pitchFamily="2" charset="0"/>
                <a:ea typeface="+mj-ea"/>
                <a:cs typeface="+mj-cs"/>
                <a:sym typeface="Helvetica Light"/>
              </a:rPr>
              <a:t>13 Москва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F Din Text Comp Pro" panose="02000506020000020004" pitchFamily="2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9404" y="12656962"/>
            <a:ext cx="5761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en-US" sz="1400" dirty="0" smtClean="0"/>
              <a:t>Results International, </a:t>
            </a:r>
            <a:r>
              <a:rPr lang="en-US" sz="1400" dirty="0" err="1" smtClean="0"/>
              <a:t>MarTech</a:t>
            </a:r>
            <a:r>
              <a:rPr lang="en-US" sz="1400" dirty="0" smtClean="0"/>
              <a:t> Barometer, Q1 2017 vs.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2027534" y="-241900"/>
            <a:ext cx="2032893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500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r>
              <a:rPr lang="ru-RU" sz="6000" dirty="0" smtClean="0"/>
              <a:t>Наше видение: создание собственных платформенных решений</a:t>
            </a:r>
            <a:endParaRPr sz="6000" dirty="0"/>
          </a:p>
        </p:txBody>
      </p:sp>
      <p:sp>
        <p:nvSpPr>
          <p:cNvPr id="425" name="Shape 425"/>
          <p:cNvSpPr/>
          <p:nvPr/>
        </p:nvSpPr>
        <p:spPr>
          <a:xfrm>
            <a:off x="3408610" y="3780425"/>
            <a:ext cx="18244047" cy="7141568"/>
          </a:xfrm>
          <a:prstGeom prst="rect">
            <a:avLst/>
          </a:prstGeom>
          <a:ln w="635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8705381" y="7890874"/>
            <a:ext cx="325655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4894796" y="4599288"/>
            <a:ext cx="1136530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dirty="0" smtClean="0"/>
              <a:t>Data</a:t>
            </a:r>
            <a:endParaRPr dirty="0"/>
          </a:p>
        </p:txBody>
      </p:sp>
      <p:sp>
        <p:nvSpPr>
          <p:cNvPr id="428" name="Shape 428"/>
          <p:cNvSpPr/>
          <p:nvPr/>
        </p:nvSpPr>
        <p:spPr>
          <a:xfrm>
            <a:off x="4414231" y="6648244"/>
            <a:ext cx="2188389" cy="7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4300">
                <a:solidFill>
                  <a:srgbClr val="FCB035"/>
                </a:solidFill>
              </a:defRPr>
            </a:lvl1pPr>
          </a:lstStyle>
          <a:p>
            <a:r>
              <a:rPr dirty="0" err="1"/>
              <a:t>Инсайты</a:t>
            </a:r>
            <a:endParaRPr dirty="0"/>
          </a:p>
        </p:txBody>
      </p:sp>
      <p:sp>
        <p:nvSpPr>
          <p:cNvPr id="429" name="Shape 429"/>
          <p:cNvSpPr/>
          <p:nvPr/>
        </p:nvSpPr>
        <p:spPr>
          <a:xfrm>
            <a:off x="3630090" y="7803049"/>
            <a:ext cx="3713537" cy="248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100">
                <a:solidFill>
                  <a:srgbClr val="000000"/>
                </a:solidFill>
              </a:defRPr>
            </a:pPr>
            <a:r>
              <a:rPr lang="en-US" dirty="0" smtClean="0"/>
              <a:t>SINGLE SOURCE</a:t>
            </a:r>
            <a:endParaRPr lang="ru-RU" dirty="0" smtClean="0"/>
          </a:p>
          <a:p>
            <a:pPr algn="ctr">
              <a:defRPr sz="3100">
                <a:solidFill>
                  <a:srgbClr val="000000"/>
                </a:solidFill>
              </a:defRPr>
            </a:pPr>
            <a:r>
              <a:rPr dirty="0" err="1" smtClean="0"/>
              <a:t>Медиапотреблени</a:t>
            </a:r>
            <a:r>
              <a:rPr lang="ru-RU" dirty="0" err="1" smtClean="0"/>
              <a:t>еКонтакты</a:t>
            </a:r>
            <a:r>
              <a:rPr lang="ru-RU" dirty="0" smtClean="0"/>
              <a:t> с рекламой</a:t>
            </a:r>
          </a:p>
          <a:p>
            <a:pPr algn="ctr">
              <a:defRPr sz="3100">
                <a:solidFill>
                  <a:srgbClr val="000000"/>
                </a:solidFill>
              </a:defRPr>
            </a:pPr>
            <a:r>
              <a:rPr lang="ru-RU" dirty="0" smtClean="0"/>
              <a:t>Продажи</a:t>
            </a:r>
            <a:endParaRPr dirty="0"/>
          </a:p>
        </p:txBody>
      </p:sp>
      <p:sp>
        <p:nvSpPr>
          <p:cNvPr id="430" name="Shape 430"/>
          <p:cNvSpPr/>
          <p:nvPr/>
        </p:nvSpPr>
        <p:spPr>
          <a:xfrm>
            <a:off x="8635650" y="4599288"/>
            <a:ext cx="2987997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smtClean="0"/>
              <a:t>Optimization</a:t>
            </a:r>
            <a:endParaRPr dirty="0"/>
          </a:p>
        </p:txBody>
      </p:sp>
      <p:sp>
        <p:nvSpPr>
          <p:cNvPr id="431" name="Shape 431"/>
          <p:cNvSpPr/>
          <p:nvPr/>
        </p:nvSpPr>
        <p:spPr>
          <a:xfrm>
            <a:off x="8125582" y="8211407"/>
            <a:ext cx="4127401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1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Оптимальный </a:t>
            </a:r>
            <a:r>
              <a:rPr lang="ru-RU" dirty="0" err="1" smtClean="0"/>
              <a:t>микс</a:t>
            </a:r>
            <a:r>
              <a:rPr lang="ru-RU" dirty="0" smtClean="0"/>
              <a:t> на базе </a:t>
            </a:r>
            <a:r>
              <a:rPr lang="en-US" dirty="0" smtClean="0"/>
              <a:t>machine learning </a:t>
            </a:r>
            <a:r>
              <a:rPr lang="ru-RU" dirty="0" smtClean="0"/>
              <a:t>алгоритмов</a:t>
            </a:r>
            <a:endParaRPr dirty="0"/>
          </a:p>
        </p:txBody>
      </p:sp>
      <p:sp>
        <p:nvSpPr>
          <p:cNvPr id="432" name="Shape 432"/>
          <p:cNvSpPr/>
          <p:nvPr/>
        </p:nvSpPr>
        <p:spPr>
          <a:xfrm>
            <a:off x="13972065" y="4599288"/>
            <a:ext cx="182101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dirty="0" smtClean="0"/>
              <a:t>Trading</a:t>
            </a:r>
            <a:endParaRPr dirty="0"/>
          </a:p>
        </p:txBody>
      </p:sp>
      <p:sp>
        <p:nvSpPr>
          <p:cNvPr id="433" name="Shape 433"/>
          <p:cNvSpPr/>
          <p:nvPr/>
        </p:nvSpPr>
        <p:spPr>
          <a:xfrm>
            <a:off x="18168259" y="4599288"/>
            <a:ext cx="2479846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dirty="0" smtClean="0"/>
              <a:t>Dashboard</a:t>
            </a:r>
            <a:endParaRPr dirty="0"/>
          </a:p>
        </p:txBody>
      </p:sp>
      <p:sp>
        <p:nvSpPr>
          <p:cNvPr id="434" name="Shape 434"/>
          <p:cNvSpPr/>
          <p:nvPr/>
        </p:nvSpPr>
        <p:spPr>
          <a:xfrm>
            <a:off x="17858023" y="5967524"/>
            <a:ext cx="3603880" cy="217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4300">
                <a:solidFill>
                  <a:srgbClr val="FCB035"/>
                </a:solidFill>
              </a:defRPr>
            </a:pPr>
            <a:r>
              <a:t>Визуализация </a:t>
            </a:r>
            <a:br/>
            <a:r>
              <a:t>данных</a:t>
            </a:r>
          </a:p>
        </p:txBody>
      </p:sp>
      <p:sp>
        <p:nvSpPr>
          <p:cNvPr id="435" name="Shape 435"/>
          <p:cNvSpPr/>
          <p:nvPr/>
        </p:nvSpPr>
        <p:spPr>
          <a:xfrm>
            <a:off x="17469262" y="8191456"/>
            <a:ext cx="412740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100% </a:t>
            </a:r>
            <a:r>
              <a:rPr lang="ru-RU" dirty="0" smtClean="0"/>
              <a:t>инвестиций</a:t>
            </a:r>
          </a:p>
          <a:p>
            <a:r>
              <a:rPr lang="ru-RU" dirty="0" smtClean="0"/>
              <a:t>100% статистики</a:t>
            </a:r>
          </a:p>
          <a:p>
            <a:r>
              <a:rPr lang="ru-RU" dirty="0" smtClean="0"/>
              <a:t>В реальном времени</a:t>
            </a:r>
            <a:endParaRPr dirty="0"/>
          </a:p>
        </p:txBody>
      </p:sp>
      <p:sp>
        <p:nvSpPr>
          <p:cNvPr id="440" name="Shape 440"/>
          <p:cNvSpPr/>
          <p:nvPr/>
        </p:nvSpPr>
        <p:spPr>
          <a:xfrm>
            <a:off x="8522229" y="6292644"/>
            <a:ext cx="3334107" cy="145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4300">
                <a:solidFill>
                  <a:srgbClr val="FCB035"/>
                </a:solidFill>
              </a:defRPr>
            </a:lvl1pPr>
          </a:lstStyle>
          <a:p>
            <a:r>
              <a:t>Кросс-медиа</a:t>
            </a:r>
          </a:p>
        </p:txBody>
      </p:sp>
      <p:sp>
        <p:nvSpPr>
          <p:cNvPr id="441" name="Shape 441"/>
          <p:cNvSpPr/>
          <p:nvPr/>
        </p:nvSpPr>
        <p:spPr>
          <a:xfrm>
            <a:off x="13140909" y="6588052"/>
            <a:ext cx="3311805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4300">
                <a:solidFill>
                  <a:srgbClr val="FCB035"/>
                </a:solidFill>
              </a:defRPr>
            </a:lvl1pPr>
          </a:lstStyle>
          <a:p>
            <a:r>
              <a:rPr lang="ru-RU" dirty="0" err="1" smtClean="0"/>
              <a:t>ТВ+Интернет</a:t>
            </a:r>
            <a:endParaRPr dirty="0"/>
          </a:p>
        </p:txBody>
      </p:sp>
      <p:sp>
        <p:nvSpPr>
          <p:cNvPr id="445" name="Shape 445"/>
          <p:cNvSpPr/>
          <p:nvPr/>
        </p:nvSpPr>
        <p:spPr>
          <a:xfrm flipV="1">
            <a:off x="12192000" y="4700699"/>
            <a:ext cx="1" cy="5699299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 flipV="1">
            <a:off x="17113998" y="4629431"/>
            <a:ext cx="1" cy="5699299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 flipV="1">
            <a:off x="8179213" y="4611812"/>
            <a:ext cx="1" cy="5699299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10673010" y="3460247"/>
            <a:ext cx="3404197" cy="9978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10881969" y="3472694"/>
            <a:ext cx="3081072" cy="70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CB035"/>
                </a:solidFill>
              </a:defRPr>
            </a:lvl1pPr>
          </a:lstStyle>
          <a:p>
            <a:r>
              <a:t>ПЛАТФОРМА</a:t>
            </a:r>
          </a:p>
        </p:txBody>
      </p:sp>
      <p:sp>
        <p:nvSpPr>
          <p:cNvPr id="450" name="Shape 450"/>
          <p:cNvSpPr/>
          <p:nvPr/>
        </p:nvSpPr>
        <p:spPr>
          <a:xfrm>
            <a:off x="18913702" y="11840858"/>
            <a:ext cx="441948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4300">
                <a:solidFill>
                  <a:srgbClr val="FCB035"/>
                </a:solidFill>
              </a:defRPr>
            </a:pPr>
            <a:r>
              <a:rPr dirty="0" err="1">
                <a:latin typeface="PT Sans" panose="020B0503020203020204" pitchFamily="34" charset="-52"/>
              </a:rPr>
              <a:t>Инвестиции</a:t>
            </a:r>
            <a:r>
              <a:rPr dirty="0"/>
              <a:t> </a:t>
            </a:r>
            <a:r>
              <a:rPr sz="7600" b="0" dirty="0">
                <a:latin typeface="PF Din Text Comp Pro" panose="02000506020000020004" pitchFamily="2" charset="0"/>
                <a:ea typeface="DIN Condensed"/>
                <a:cs typeface="DIN Condensed"/>
                <a:sym typeface="DIN Condensed"/>
              </a:rPr>
              <a:t>$5</a:t>
            </a:r>
            <a:r>
              <a:rPr sz="7400" b="0" dirty="0">
                <a:latin typeface="PF Din Text Comp Pro" panose="02000506020000020004" pitchFamily="2" charset="0"/>
                <a:ea typeface="DIN Condensed"/>
                <a:cs typeface="DIN Condensed"/>
                <a:sym typeface="DIN Condensed"/>
              </a:rPr>
              <a:t>M</a:t>
            </a:r>
          </a:p>
        </p:txBody>
      </p:sp>
      <p:sp>
        <p:nvSpPr>
          <p:cNvPr id="451" name="Shape 451"/>
          <p:cNvSpPr/>
          <p:nvPr/>
        </p:nvSpPr>
        <p:spPr>
          <a:xfrm flipV="1">
            <a:off x="7573687" y="4611812"/>
            <a:ext cx="1" cy="5699299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 flipV="1">
            <a:off x="12735375" y="4700699"/>
            <a:ext cx="1" cy="5699299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 flipV="1">
            <a:off x="17621984" y="4629431"/>
            <a:ext cx="1" cy="5699299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7649981" y="7351209"/>
            <a:ext cx="4783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12240665" y="7351209"/>
            <a:ext cx="4783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17141522" y="7351209"/>
            <a:ext cx="4783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35" name="Shape 244"/>
          <p:cNvSpPr/>
          <p:nvPr/>
        </p:nvSpPr>
        <p:spPr>
          <a:xfrm>
            <a:off x="10058317" y="11587401"/>
            <a:ext cx="3860031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100">
                <a:solidFill>
                  <a:srgbClr val="000000"/>
                </a:solidFill>
              </a:defRPr>
            </a:pPr>
            <a:r>
              <a:rPr lang="ru-RU" dirty="0" smtClean="0"/>
              <a:t>Релиз Сентябрь 2017</a:t>
            </a:r>
            <a:endParaRPr dirty="0"/>
          </a:p>
        </p:txBody>
      </p:sp>
      <p:sp>
        <p:nvSpPr>
          <p:cNvPr id="36" name="Shape 431"/>
          <p:cNvSpPr/>
          <p:nvPr/>
        </p:nvSpPr>
        <p:spPr>
          <a:xfrm>
            <a:off x="12849982" y="8180927"/>
            <a:ext cx="4127401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1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Закупка с учетом качества/контента</a:t>
            </a:r>
          </a:p>
          <a:p>
            <a:r>
              <a:rPr lang="ru-RU" dirty="0" smtClean="0"/>
              <a:t>креатива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351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5648325" y="95250"/>
            <a:ext cx="13087350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r>
              <a:t>Все вокруг Marketing Cloud</a:t>
            </a:r>
          </a:p>
        </p:txBody>
      </p:sp>
      <p:pic>
        <p:nvPicPr>
          <p:cNvPr id="46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0" y="-38100"/>
            <a:ext cx="24734489" cy="13798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813" y="-885905"/>
            <a:ext cx="25980110" cy="14613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" y="133623"/>
            <a:ext cx="24383999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500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pPr algn="ctr"/>
            <a:r>
              <a:rPr lang="ru-RU" dirty="0" err="1"/>
              <a:t>Mar</a:t>
            </a:r>
            <a:r>
              <a:rPr lang="ru-RU" dirty="0"/>
              <a:t>/</a:t>
            </a:r>
            <a:r>
              <a:rPr lang="ru-RU" dirty="0" err="1"/>
              <a:t>AdTech</a:t>
            </a:r>
            <a:r>
              <a:rPr lang="ru-RU" dirty="0"/>
              <a:t> рынок растет как на дрожжах</a:t>
            </a:r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1599" y="7911262"/>
            <a:ext cx="7678601" cy="427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43684" y="7990735"/>
            <a:ext cx="7333970" cy="4117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16219" b="16219"/>
          <a:stretch>
            <a:fillRect/>
          </a:stretch>
        </p:blipFill>
        <p:spPr>
          <a:xfrm>
            <a:off x="2686867" y="2781476"/>
            <a:ext cx="19411421" cy="357366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7347039" y="12246739"/>
            <a:ext cx="119532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2016</a:t>
            </a:r>
          </a:p>
        </p:txBody>
      </p:sp>
      <p:sp>
        <p:nvSpPr>
          <p:cNvPr id="175" name="Shape 175"/>
          <p:cNvSpPr/>
          <p:nvPr/>
        </p:nvSpPr>
        <p:spPr>
          <a:xfrm>
            <a:off x="15627208" y="12183239"/>
            <a:ext cx="119532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 smtClean="0">
                <a:latin typeface="PF Din Text Comp Pro" panose="02000506020000020004" pitchFamily="2" charset="0"/>
              </a:rPr>
              <a:t>2017</a:t>
            </a:r>
            <a:r>
              <a:rPr lang="en-US" dirty="0" smtClean="0">
                <a:latin typeface="PF Din Text Comp Pro" panose="02000506020000020004" pitchFamily="2" charset="0"/>
              </a:rPr>
              <a:t>,</a:t>
            </a:r>
            <a:endParaRPr dirty="0">
              <a:latin typeface="PF Din Text Comp Pro" panose="02000506020000020004" pitchFamily="2" charset="0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16744808" y="12183239"/>
            <a:ext cx="119532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0" dirty="0" err="1">
                <a:latin typeface="PT Sans Narrow" panose="020B0506020203020204" pitchFamily="34" charset="-52"/>
              </a:rPr>
              <a:t>май</a:t>
            </a:r>
            <a:endParaRPr b="0" dirty="0">
              <a:latin typeface="PT Sans Narrow" panose="020B0506020203020204" pitchFamily="34" charset="-52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4121239" y="6234853"/>
            <a:ext cx="119532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2011</a:t>
            </a:r>
          </a:p>
        </p:txBody>
      </p:sp>
      <p:sp>
        <p:nvSpPr>
          <p:cNvPr id="178" name="Shape 178"/>
          <p:cNvSpPr/>
          <p:nvPr/>
        </p:nvSpPr>
        <p:spPr>
          <a:xfrm>
            <a:off x="9175839" y="6234853"/>
            <a:ext cx="119532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2012</a:t>
            </a:r>
          </a:p>
        </p:txBody>
      </p:sp>
      <p:sp>
        <p:nvSpPr>
          <p:cNvPr id="179" name="Shape 179"/>
          <p:cNvSpPr/>
          <p:nvPr/>
        </p:nvSpPr>
        <p:spPr>
          <a:xfrm>
            <a:off x="14230439" y="6234853"/>
            <a:ext cx="119532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2014</a:t>
            </a:r>
          </a:p>
        </p:txBody>
      </p:sp>
      <p:sp>
        <p:nvSpPr>
          <p:cNvPr id="180" name="Shape 180"/>
          <p:cNvSpPr/>
          <p:nvPr/>
        </p:nvSpPr>
        <p:spPr>
          <a:xfrm>
            <a:off x="18904039" y="6234853"/>
            <a:ext cx="119532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2015</a:t>
            </a:r>
          </a:p>
        </p:txBody>
      </p:sp>
      <p:sp>
        <p:nvSpPr>
          <p:cNvPr id="181" name="Shape 181"/>
          <p:cNvSpPr/>
          <p:nvPr/>
        </p:nvSpPr>
        <p:spPr>
          <a:xfrm>
            <a:off x="6559639" y="7119366"/>
            <a:ext cx="2189493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 b="0">
                <a:solidFill>
                  <a:srgbClr val="FCB035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~3500</a:t>
            </a:r>
          </a:p>
        </p:txBody>
      </p:sp>
      <p:sp>
        <p:nvSpPr>
          <p:cNvPr id="182" name="Shape 182"/>
          <p:cNvSpPr/>
          <p:nvPr/>
        </p:nvSpPr>
        <p:spPr>
          <a:xfrm>
            <a:off x="15449639" y="7119366"/>
            <a:ext cx="2189493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 b="0">
                <a:solidFill>
                  <a:srgbClr val="FCB035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~5000</a:t>
            </a:r>
          </a:p>
        </p:txBody>
      </p:sp>
      <p:sp>
        <p:nvSpPr>
          <p:cNvPr id="183" name="Shape 183"/>
          <p:cNvSpPr/>
          <p:nvPr/>
        </p:nvSpPr>
        <p:spPr>
          <a:xfrm>
            <a:off x="3420953" y="1801992"/>
            <a:ext cx="2189493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 b="0">
                <a:solidFill>
                  <a:srgbClr val="FCB035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~150</a:t>
            </a:r>
          </a:p>
        </p:txBody>
      </p:sp>
      <p:sp>
        <p:nvSpPr>
          <p:cNvPr id="184" name="Shape 184"/>
          <p:cNvSpPr/>
          <p:nvPr/>
        </p:nvSpPr>
        <p:spPr>
          <a:xfrm>
            <a:off x="8424753" y="1801992"/>
            <a:ext cx="2189493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 b="0">
                <a:solidFill>
                  <a:srgbClr val="FCB035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~350</a:t>
            </a:r>
          </a:p>
        </p:txBody>
      </p:sp>
      <p:sp>
        <p:nvSpPr>
          <p:cNvPr id="185" name="Shape 185"/>
          <p:cNvSpPr/>
          <p:nvPr/>
        </p:nvSpPr>
        <p:spPr>
          <a:xfrm>
            <a:off x="13428553" y="1801992"/>
            <a:ext cx="2189493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 b="0">
                <a:solidFill>
                  <a:srgbClr val="FCB035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~1000</a:t>
            </a:r>
          </a:p>
        </p:txBody>
      </p:sp>
      <p:sp>
        <p:nvSpPr>
          <p:cNvPr id="186" name="Shape 186"/>
          <p:cNvSpPr/>
          <p:nvPr/>
        </p:nvSpPr>
        <p:spPr>
          <a:xfrm>
            <a:off x="18102153" y="1801992"/>
            <a:ext cx="2189493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 b="0">
                <a:solidFill>
                  <a:srgbClr val="FCB035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~2000</a:t>
            </a:r>
          </a:p>
        </p:txBody>
      </p:sp>
      <p:sp>
        <p:nvSpPr>
          <p:cNvPr id="187" name="Shape 187"/>
          <p:cNvSpPr/>
          <p:nvPr/>
        </p:nvSpPr>
        <p:spPr>
          <a:xfrm flipV="1">
            <a:off x="22779992" y="-2997200"/>
            <a:ext cx="6252209" cy="6252208"/>
          </a:xfrm>
          <a:prstGeom prst="line">
            <a:avLst/>
          </a:prstGeom>
          <a:ln w="25400">
            <a:solidFill>
              <a:srgbClr val="FCB035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grpSp>
        <p:nvGrpSpPr>
          <p:cNvPr id="191" name="Group 191"/>
          <p:cNvGrpSpPr/>
          <p:nvPr/>
        </p:nvGrpSpPr>
        <p:grpSpPr>
          <a:xfrm>
            <a:off x="-8890000" y="1760569"/>
            <a:ext cx="11171536" cy="11171536"/>
            <a:chOff x="0" y="0"/>
            <a:chExt cx="11171535" cy="11171535"/>
          </a:xfrm>
        </p:grpSpPr>
        <p:sp>
          <p:nvSpPr>
            <p:cNvPr id="188" name="Shape 188"/>
            <p:cNvSpPr/>
            <p:nvPr/>
          </p:nvSpPr>
          <p:spPr>
            <a:xfrm>
              <a:off x="0" y="0"/>
              <a:ext cx="11171536" cy="11171536"/>
            </a:xfrm>
            <a:prstGeom prst="ellipse">
              <a:avLst/>
            </a:prstGeom>
            <a:noFill/>
            <a:ln w="25400" cap="flat">
              <a:solidFill>
                <a:srgbClr val="FCB03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 Ligh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27211" y="627211"/>
              <a:ext cx="9917113" cy="9917113"/>
            </a:xfrm>
            <a:prstGeom prst="ellipse">
              <a:avLst/>
            </a:prstGeom>
            <a:noFill/>
            <a:ln w="25400" cap="flat">
              <a:solidFill>
                <a:srgbClr val="FCB03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 Light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213105" y="1213105"/>
              <a:ext cx="8745325" cy="8745325"/>
            </a:xfrm>
            <a:prstGeom prst="ellipse">
              <a:avLst/>
            </a:prstGeom>
            <a:noFill/>
            <a:ln w="25400" cap="flat">
              <a:solidFill>
                <a:srgbClr val="FCB03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 Light"/>
                </a:defRPr>
              </a:pPr>
              <a:endParaRPr/>
            </a:p>
          </p:txBody>
        </p:sp>
      </p:grpSp>
      <p:pic>
        <p:nvPicPr>
          <p:cNvPr id="19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4738" y="10055756"/>
            <a:ext cx="2479869" cy="3028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-66526" y="-212428"/>
            <a:ext cx="25194320" cy="308262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027534" y="356642"/>
            <a:ext cx="20328932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500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r>
              <a:rPr lang="ru-RU" dirty="0"/>
              <a:t>Откуда приходят </a:t>
            </a:r>
            <a:r>
              <a:rPr lang="ru-RU" dirty="0" err="1"/>
              <a:t>стартапы</a:t>
            </a:r>
            <a:r>
              <a:rPr lang="ru-RU" dirty="0"/>
              <a:t> и кто определяет тренды</a:t>
            </a:r>
          </a:p>
        </p:txBody>
      </p:sp>
      <p:sp>
        <p:nvSpPr>
          <p:cNvPr id="197" name="Shape 197"/>
          <p:cNvSpPr/>
          <p:nvPr/>
        </p:nvSpPr>
        <p:spPr>
          <a:xfrm>
            <a:off x="2042320" y="4208904"/>
            <a:ext cx="6043728" cy="20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rPr dirty="0" err="1"/>
              <a:t>Динамика</a:t>
            </a:r>
            <a:r>
              <a:rPr dirty="0"/>
              <a:t> </a:t>
            </a:r>
            <a:r>
              <a:rPr dirty="0" err="1"/>
              <a:t>объема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: </a:t>
            </a:r>
            <a:br>
              <a:rPr dirty="0"/>
            </a:br>
            <a:r>
              <a:rPr dirty="0" err="1"/>
              <a:t>сделки</a:t>
            </a:r>
            <a:r>
              <a:rPr dirty="0"/>
              <a:t> и </a:t>
            </a:r>
            <a:r>
              <a:rPr dirty="0" err="1"/>
              <a:t>инвестиции</a:t>
            </a:r>
            <a:endParaRPr dirty="0"/>
          </a:p>
        </p:txBody>
      </p:sp>
      <p:sp>
        <p:nvSpPr>
          <p:cNvPr id="198" name="Shape 198"/>
          <p:cNvSpPr/>
          <p:nvPr/>
        </p:nvSpPr>
        <p:spPr>
          <a:xfrm>
            <a:off x="12966155" y="4221604"/>
            <a:ext cx="10430937" cy="202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Общий объем инвестиций в сектор 2011-2016 (млрд. $)</a:t>
            </a:r>
          </a:p>
        </p:txBody>
      </p:sp>
      <p:pic>
        <p:nvPicPr>
          <p:cNvPr id="199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l="5471" t="12549" r="5471"/>
          <a:stretch>
            <a:fillRect/>
          </a:stretch>
        </p:blipFill>
        <p:spPr>
          <a:xfrm>
            <a:off x="1792089" y="4938613"/>
            <a:ext cx="9535045" cy="685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25626"/>
          <a:stretch>
            <a:fillRect/>
          </a:stretch>
        </p:blipFill>
        <p:spPr>
          <a:xfrm>
            <a:off x="12598400" y="5495026"/>
            <a:ext cx="9500043" cy="671989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21070950" y="7779400"/>
            <a:ext cx="2257299" cy="117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200">
                <a:solidFill>
                  <a:srgbClr val="000000"/>
                </a:solidFill>
              </a:defRPr>
            </a:pPr>
            <a:r>
              <a:t>1/3 инвестиций </a:t>
            </a:r>
            <a:br/>
            <a:r>
              <a:t>в Индии и Иране</a:t>
            </a:r>
          </a:p>
        </p:txBody>
      </p:sp>
      <p:sp>
        <p:nvSpPr>
          <p:cNvPr id="202" name="Shape 202"/>
          <p:cNvSpPr/>
          <p:nvPr/>
        </p:nvSpPr>
        <p:spPr>
          <a:xfrm>
            <a:off x="20935302" y="9982200"/>
            <a:ext cx="2528596" cy="1173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200">
                <a:solidFill>
                  <a:srgbClr val="000000"/>
                </a:solidFill>
              </a:defRPr>
            </a:pPr>
            <a:r>
              <a:t>Ключевые </a:t>
            </a:r>
            <a:br/>
            <a:r>
              <a:t>разработки - Китай</a:t>
            </a:r>
          </a:p>
        </p:txBody>
      </p:sp>
      <p:pic>
        <p:nvPicPr>
          <p:cNvPr id="20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16900" y="10091561"/>
            <a:ext cx="2565400" cy="256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20548600" y="9933825"/>
            <a:ext cx="3302000" cy="1970792"/>
          </a:xfrm>
          <a:prstGeom prst="rect">
            <a:avLst/>
          </a:prstGeom>
          <a:ln w="508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20548600" y="7709034"/>
            <a:ext cx="3302000" cy="1675219"/>
          </a:xfrm>
          <a:prstGeom prst="rect">
            <a:avLst/>
          </a:prstGeom>
          <a:ln w="508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pic>
        <p:nvPicPr>
          <p:cNvPr id="206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183600" y="7786715"/>
            <a:ext cx="2257299" cy="2257299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21651586" y="6078952"/>
            <a:ext cx="1295925" cy="1648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FCB035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18293385" y="8564405"/>
            <a:ext cx="2257299" cy="2373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5913" y="21600"/>
                </a:lnTo>
                <a:lnTo>
                  <a:pt x="15913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2869404" y="12656962"/>
            <a:ext cx="5891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en-US" sz="1400" dirty="0" err="1" smtClean="0"/>
              <a:t>Traxn</a:t>
            </a:r>
            <a:r>
              <a:rPr lang="en-US" sz="1400" dirty="0" smtClean="0"/>
              <a:t> report </a:t>
            </a:r>
            <a:r>
              <a:rPr lang="en-US" sz="1400" dirty="0" err="1" smtClean="0"/>
              <a:t>AdTech</a:t>
            </a:r>
            <a:r>
              <a:rPr lang="en-US" sz="1400" dirty="0" smtClean="0"/>
              <a:t>, Oct 2016</a:t>
            </a:r>
            <a:r>
              <a:rPr lang="ru-RU" sz="1400" dirty="0" smtClean="0"/>
              <a:t>, инвестиции до </a:t>
            </a:r>
            <a:r>
              <a:rPr lang="en-US" sz="1400" dirty="0" smtClean="0"/>
              <a:t>IPO </a:t>
            </a:r>
            <a:r>
              <a:rPr lang="ru-RU" sz="1400" dirty="0" smtClean="0"/>
              <a:t>или покупки</a:t>
            </a:r>
            <a:endParaRPr lang="en-US" sz="1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194"/>
          <p:cNvSpPr/>
          <p:nvPr/>
        </p:nvSpPr>
        <p:spPr>
          <a:xfrm>
            <a:off x="-66526" y="-212428"/>
            <a:ext cx="25194320" cy="238882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graphicFrame>
        <p:nvGraphicFramePr>
          <p:cNvPr id="238" name="Chart 238"/>
          <p:cNvGraphicFramePr/>
          <p:nvPr>
            <p:extLst>
              <p:ext uri="{D42A27DB-BD31-4B8C-83A1-F6EECF244321}">
                <p14:modId xmlns:p14="http://schemas.microsoft.com/office/powerpoint/2010/main" val="2889006315"/>
              </p:ext>
            </p:extLst>
          </p:nvPr>
        </p:nvGraphicFramePr>
        <p:xfrm>
          <a:off x="1427877" y="3136708"/>
          <a:ext cx="15612804" cy="674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0" name="pasted-image.pd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5268392" y="4198464"/>
            <a:ext cx="9181194" cy="128062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0" y="-177452"/>
            <a:ext cx="24539171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500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pPr algn="ctr"/>
            <a:r>
              <a:rPr lang="ru-RU" dirty="0"/>
              <a:t>Как работает </a:t>
            </a:r>
            <a:r>
              <a:rPr lang="ru-RU" dirty="0" smtClean="0"/>
              <a:t>рынок </a:t>
            </a:r>
            <a:r>
              <a:rPr lang="ru-RU" dirty="0"/>
              <a:t>и куда смотреть рекламщикам</a:t>
            </a:r>
          </a:p>
        </p:txBody>
      </p:sp>
      <p:sp>
        <p:nvSpPr>
          <p:cNvPr id="212" name="Shape 212"/>
          <p:cNvSpPr/>
          <p:nvPr/>
        </p:nvSpPr>
        <p:spPr>
          <a:xfrm>
            <a:off x="9091183" y="2012948"/>
            <a:ext cx="6201634" cy="136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Этапы развития стартапов</a:t>
            </a:r>
          </a:p>
        </p:txBody>
      </p:sp>
      <p:sp>
        <p:nvSpPr>
          <p:cNvPr id="213" name="Shape 213"/>
          <p:cNvSpPr/>
          <p:nvPr/>
        </p:nvSpPr>
        <p:spPr>
          <a:xfrm>
            <a:off x="17278317" y="3785851"/>
            <a:ext cx="6422828" cy="513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ФОРМУЛОЙ УСПЕХА </a:t>
            </a:r>
            <a:r>
              <a:rPr dirty="0" err="1">
                <a:solidFill>
                  <a:schemeClr val="tx1"/>
                </a:solidFill>
              </a:rPr>
              <a:t>является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не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просто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объем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привлеченных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инвестиций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но</a:t>
            </a:r>
            <a:r>
              <a:rPr dirty="0">
                <a:solidFill>
                  <a:schemeClr val="tx1"/>
                </a:solidFill>
              </a:rPr>
              <a:t> и </a:t>
            </a:r>
            <a:r>
              <a:rPr dirty="0" err="1">
                <a:solidFill>
                  <a:schemeClr val="tx1"/>
                </a:solidFill>
              </a:rPr>
              <a:t>результат</a:t>
            </a:r>
            <a:r>
              <a:rPr dirty="0">
                <a:solidFill>
                  <a:schemeClr val="tx1"/>
                </a:solidFill>
              </a:rPr>
              <a:t> </a:t>
            </a:r>
            <a:br>
              <a:rPr dirty="0">
                <a:solidFill>
                  <a:schemeClr val="tx1"/>
                </a:solidFill>
              </a:rPr>
            </a:br>
            <a:r>
              <a:rPr dirty="0">
                <a:solidFill>
                  <a:schemeClr val="tx1"/>
                </a:solidFill>
              </a:rPr>
              <a:t>в </a:t>
            </a:r>
            <a:r>
              <a:rPr dirty="0" err="1">
                <a:solidFill>
                  <a:schemeClr val="tx1"/>
                </a:solidFill>
              </a:rPr>
              <a:t>виде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выхода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на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IPO ИЛИ УСПЕШНОЙ ПРОДАЖИ </a:t>
            </a:r>
            <a:r>
              <a:rPr dirty="0" err="1">
                <a:solidFill>
                  <a:schemeClr val="tx1"/>
                </a:solidFill>
              </a:rPr>
              <a:t>компании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крупному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игроку</a:t>
            </a:r>
            <a:endParaRPr dirty="0">
              <a:solidFill>
                <a:schemeClr val="tx1"/>
              </a:solidFill>
            </a:endParaRPr>
          </a:p>
          <a:p>
            <a:pPr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ИНВЕСТИЦИИ ВЕНЧУРНЫХ ФОНДОВ – ТРИГГЕР </a:t>
            </a:r>
            <a:r>
              <a:rPr dirty="0" err="1">
                <a:solidFill>
                  <a:schemeClr val="tx1"/>
                </a:solidFill>
              </a:rPr>
              <a:t>для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агентств</a:t>
            </a:r>
            <a:r>
              <a:rPr dirty="0">
                <a:solidFill>
                  <a:schemeClr val="tx1"/>
                </a:solidFill>
              </a:rPr>
              <a:t> и </a:t>
            </a:r>
            <a:r>
              <a:rPr dirty="0" err="1">
                <a:solidFill>
                  <a:schemeClr val="tx1"/>
                </a:solidFill>
              </a:rPr>
              <a:t>рекламодателей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как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потенциальная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точка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роста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677110" y="10597623"/>
            <a:ext cx="1882675" cy="120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>
                <a:solidFill>
                  <a:srgbClr val="000000"/>
                </a:solidFill>
              </a:defRPr>
            </a:pPr>
            <a:r>
              <a:t>Бизнес идея,</a:t>
            </a:r>
          </a:p>
          <a:p>
            <a:pPr>
              <a:defRPr sz="2300">
                <a:solidFill>
                  <a:srgbClr val="000000"/>
                </a:solidFill>
              </a:defRPr>
            </a:pPr>
            <a:r>
              <a:t>Команда &lt;10</a:t>
            </a:r>
          </a:p>
        </p:txBody>
      </p:sp>
      <p:sp>
        <p:nvSpPr>
          <p:cNvPr id="215" name="Shape 215"/>
          <p:cNvSpPr/>
          <p:nvPr/>
        </p:nvSpPr>
        <p:spPr>
          <a:xfrm>
            <a:off x="5348971" y="10597623"/>
            <a:ext cx="2971630" cy="159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300">
                <a:solidFill>
                  <a:srgbClr val="000000"/>
                </a:solidFill>
              </a:defRPr>
            </a:pPr>
            <a:r>
              <a:t>Прототип продукта,</a:t>
            </a:r>
          </a:p>
          <a:p>
            <a:pPr>
              <a:defRPr sz="2300">
                <a:solidFill>
                  <a:srgbClr val="000000"/>
                </a:solidFill>
              </a:defRPr>
            </a:pPr>
            <a:r>
              <a:t>Команда &lt;10 </a:t>
            </a:r>
            <a:br/>
            <a:r>
              <a:t>(+инженеры)</a:t>
            </a:r>
          </a:p>
        </p:txBody>
      </p:sp>
      <p:sp>
        <p:nvSpPr>
          <p:cNvPr id="216" name="Shape 216"/>
          <p:cNvSpPr/>
          <p:nvPr/>
        </p:nvSpPr>
        <p:spPr>
          <a:xfrm flipV="1">
            <a:off x="-8517846" y="4165599"/>
            <a:ext cx="1" cy="5006304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 flipV="1">
            <a:off x="-6384246" y="4165599"/>
            <a:ext cx="1" cy="5006304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 flipV="1">
            <a:off x="8147866" y="4165599"/>
            <a:ext cx="1" cy="5006304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 flipV="1">
            <a:off x="4873299" y="4198465"/>
            <a:ext cx="1" cy="5006304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8286954" y="10597623"/>
            <a:ext cx="3100984" cy="159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300">
                <a:solidFill>
                  <a:srgbClr val="000000"/>
                </a:solidFill>
              </a:defRPr>
            </a:pPr>
            <a:r>
              <a:t>Коммерческий запуск,</a:t>
            </a:r>
          </a:p>
          <a:p>
            <a:pPr>
              <a:defRPr sz="2300">
                <a:solidFill>
                  <a:srgbClr val="000000"/>
                </a:solidFill>
              </a:defRPr>
            </a:pPr>
            <a:r>
              <a:t>Команда 10-50 (+sales команда)</a:t>
            </a:r>
          </a:p>
        </p:txBody>
      </p:sp>
      <p:sp>
        <p:nvSpPr>
          <p:cNvPr id="221" name="Shape 221"/>
          <p:cNvSpPr/>
          <p:nvPr/>
        </p:nvSpPr>
        <p:spPr>
          <a:xfrm>
            <a:off x="3505963" y="7946454"/>
            <a:ext cx="2367189" cy="884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69" extrusionOk="0">
                <a:moveTo>
                  <a:pt x="0" y="20169"/>
                </a:moveTo>
                <a:cubicBezTo>
                  <a:pt x="1366" y="9523"/>
                  <a:pt x="5057" y="1783"/>
                  <a:pt x="9490" y="271"/>
                </a:cubicBezTo>
                <a:cubicBezTo>
                  <a:pt x="14482" y="-1431"/>
                  <a:pt x="19353" y="5005"/>
                  <a:pt x="21600" y="16273"/>
                </a:cubicBezTo>
              </a:path>
            </a:pathLst>
          </a:custGeom>
          <a:ln w="38100">
            <a:solidFill>
              <a:srgbClr val="292C3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rot="360000">
            <a:off x="6655891" y="7617612"/>
            <a:ext cx="2286076" cy="1104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42" extrusionOk="0">
                <a:moveTo>
                  <a:pt x="0" y="21042"/>
                </a:moveTo>
                <a:cubicBezTo>
                  <a:pt x="445" y="9703"/>
                  <a:pt x="4960" y="750"/>
                  <a:pt x="10592" y="43"/>
                </a:cubicBezTo>
                <a:cubicBezTo>
                  <a:pt x="15384" y="-558"/>
                  <a:pt x="19824" y="5115"/>
                  <a:pt x="21600" y="14105"/>
                </a:cubicBezTo>
              </a:path>
            </a:pathLst>
          </a:custGeom>
          <a:ln w="38100">
            <a:solidFill>
              <a:srgbClr val="292C3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4310154" y="7205202"/>
            <a:ext cx="89447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44%</a:t>
            </a:r>
          </a:p>
        </p:txBody>
      </p:sp>
      <p:sp>
        <p:nvSpPr>
          <p:cNvPr id="224" name="Shape 224"/>
          <p:cNvSpPr/>
          <p:nvPr/>
        </p:nvSpPr>
        <p:spPr>
          <a:xfrm>
            <a:off x="7132829" y="6956797"/>
            <a:ext cx="89607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45%</a:t>
            </a:r>
          </a:p>
        </p:txBody>
      </p:sp>
      <p:sp>
        <p:nvSpPr>
          <p:cNvPr id="225" name="Shape 225"/>
          <p:cNvSpPr/>
          <p:nvPr/>
        </p:nvSpPr>
        <p:spPr>
          <a:xfrm>
            <a:off x="10194086" y="6334707"/>
            <a:ext cx="89447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12%</a:t>
            </a:r>
          </a:p>
        </p:txBody>
      </p:sp>
      <p:sp>
        <p:nvSpPr>
          <p:cNvPr id="226" name="Shape 226"/>
          <p:cNvSpPr/>
          <p:nvPr/>
        </p:nvSpPr>
        <p:spPr>
          <a:xfrm flipV="1">
            <a:off x="21027392" y="-3271234"/>
            <a:ext cx="6252209" cy="6252209"/>
          </a:xfrm>
          <a:prstGeom prst="line">
            <a:avLst/>
          </a:prstGeom>
          <a:ln w="25400">
            <a:solidFill>
              <a:srgbClr val="FCB035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2725400" y="10563973"/>
            <a:ext cx="11171536" cy="11171536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3352611" y="11191184"/>
            <a:ext cx="9917113" cy="9917113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3938505" y="11777078"/>
            <a:ext cx="8745325" cy="8745325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 flipV="1">
            <a:off x="11271855" y="4165599"/>
            <a:ext cx="1" cy="5006304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flipV="1">
            <a:off x="14338418" y="4165599"/>
            <a:ext cx="1" cy="5006304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 rot="20940000">
            <a:off x="9601886" y="7003526"/>
            <a:ext cx="2286075" cy="1104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42" extrusionOk="0">
                <a:moveTo>
                  <a:pt x="0" y="21042"/>
                </a:moveTo>
                <a:cubicBezTo>
                  <a:pt x="445" y="9703"/>
                  <a:pt x="4960" y="750"/>
                  <a:pt x="10592" y="43"/>
                </a:cubicBezTo>
                <a:cubicBezTo>
                  <a:pt x="15384" y="-558"/>
                  <a:pt x="19824" y="5115"/>
                  <a:pt x="21600" y="14105"/>
                </a:cubicBezTo>
              </a:path>
            </a:pathLst>
          </a:custGeom>
          <a:ln w="38100">
            <a:solidFill>
              <a:srgbClr val="292C3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2664887" y="9431648"/>
            <a:ext cx="2262722" cy="48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50" b="0"/>
            </a:lvl1pPr>
          </a:lstStyle>
          <a:p>
            <a:r>
              <a:rPr dirty="0"/>
              <a:t>FFF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агенты</a:t>
            </a:r>
            <a:endParaRPr dirty="0"/>
          </a:p>
        </p:txBody>
      </p:sp>
      <p:sp>
        <p:nvSpPr>
          <p:cNvPr id="235" name="Shape 235"/>
          <p:cNvSpPr/>
          <p:nvPr/>
        </p:nvSpPr>
        <p:spPr>
          <a:xfrm>
            <a:off x="6144686" y="9431648"/>
            <a:ext cx="785966" cy="48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50" b="0"/>
            </a:lvl1pPr>
          </a:lstStyle>
          <a:p>
            <a:r>
              <a:t>Seed</a:t>
            </a:r>
          </a:p>
        </p:txBody>
      </p:sp>
      <p:sp>
        <p:nvSpPr>
          <p:cNvPr id="236" name="Shape 236"/>
          <p:cNvSpPr/>
          <p:nvPr/>
        </p:nvSpPr>
        <p:spPr>
          <a:xfrm>
            <a:off x="8530323" y="9437998"/>
            <a:ext cx="2609889" cy="901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50" b="0"/>
            </a:pPr>
            <a:r>
              <a:t>Венчурный фонд</a:t>
            </a:r>
          </a:p>
          <a:p>
            <a:pPr>
              <a:defRPr sz="2550" b="0"/>
            </a:pPr>
            <a:r>
              <a:t>раунды (А-Н)</a:t>
            </a:r>
          </a:p>
        </p:txBody>
      </p:sp>
      <p:sp>
        <p:nvSpPr>
          <p:cNvPr id="237" name="Shape 237"/>
          <p:cNvSpPr/>
          <p:nvPr/>
        </p:nvSpPr>
        <p:spPr>
          <a:xfrm>
            <a:off x="11610528" y="9449828"/>
            <a:ext cx="2971630" cy="90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50" b="0"/>
            </a:pPr>
            <a:r>
              <a:t>IPO или покупка </a:t>
            </a:r>
            <a:br/>
            <a:r>
              <a:t>крупными игроками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69404" y="12656962"/>
            <a:ext cx="3433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en-US" sz="1400" dirty="0" err="1" smtClean="0"/>
              <a:t>Traxn</a:t>
            </a:r>
            <a:r>
              <a:rPr lang="en-US" sz="1400" dirty="0" smtClean="0"/>
              <a:t> report </a:t>
            </a:r>
            <a:r>
              <a:rPr lang="en-US" sz="1400" dirty="0" err="1" smtClean="0"/>
              <a:t>AdTech</a:t>
            </a:r>
            <a:r>
              <a:rPr lang="en-US" sz="1400" dirty="0" smtClean="0"/>
              <a:t>, Oct 2016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3785851"/>
            <a:ext cx="1490870" cy="612795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226365" y="4158708"/>
            <a:ext cx="0" cy="497343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10009390" y="133623"/>
            <a:ext cx="382636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r>
              <a:rPr dirty="0" err="1"/>
              <a:t>Тренды</a:t>
            </a:r>
            <a:endParaRPr dirty="0"/>
          </a:p>
        </p:txBody>
      </p:sp>
      <p:sp>
        <p:nvSpPr>
          <p:cNvPr id="241" name="Shape 241"/>
          <p:cNvSpPr/>
          <p:nvPr/>
        </p:nvSpPr>
        <p:spPr>
          <a:xfrm>
            <a:off x="2343391" y="2809262"/>
            <a:ext cx="9646210" cy="109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100">
                <a:solidFill>
                  <a:srgbClr val="000000"/>
                </a:solidFill>
              </a:defRPr>
            </a:lvl1pPr>
          </a:lstStyle>
          <a:p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основании</a:t>
            </a:r>
            <a:r>
              <a:rPr dirty="0"/>
              <a:t> TOP pre-IPO </a:t>
            </a:r>
            <a:r>
              <a:rPr dirty="0" err="1"/>
              <a:t>компаний</a:t>
            </a:r>
            <a:r>
              <a:rPr dirty="0"/>
              <a:t> 2017г.</a:t>
            </a:r>
          </a:p>
        </p:txBody>
      </p:sp>
      <p:sp>
        <p:nvSpPr>
          <p:cNvPr id="242" name="Shape 242"/>
          <p:cNvSpPr/>
          <p:nvPr/>
        </p:nvSpPr>
        <p:spPr>
          <a:xfrm>
            <a:off x="6274308" y="1815045"/>
            <a:ext cx="1850746" cy="70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CB035"/>
                </a:solidFill>
              </a:defRPr>
            </a:lvl1pPr>
          </a:lstStyle>
          <a:p>
            <a:r>
              <a:t>ЗАВТРА</a:t>
            </a:r>
          </a:p>
        </p:txBody>
      </p:sp>
      <p:sp>
        <p:nvSpPr>
          <p:cNvPr id="243" name="Shape 243"/>
          <p:cNvSpPr/>
          <p:nvPr/>
        </p:nvSpPr>
        <p:spPr>
          <a:xfrm>
            <a:off x="16214715" y="1815045"/>
            <a:ext cx="3305843" cy="70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CB035"/>
                </a:solidFill>
              </a:defRPr>
            </a:lvl1pPr>
          </a:lstStyle>
          <a:p>
            <a:r>
              <a:t>ЧЕРЕЗ 3 ГОДА</a:t>
            </a:r>
          </a:p>
        </p:txBody>
      </p:sp>
      <p:sp>
        <p:nvSpPr>
          <p:cNvPr id="244" name="Shape 244"/>
          <p:cNvSpPr/>
          <p:nvPr/>
        </p:nvSpPr>
        <p:spPr>
          <a:xfrm>
            <a:off x="14058525" y="2352153"/>
            <a:ext cx="7618223" cy="161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100">
                <a:solidFill>
                  <a:srgbClr val="000000"/>
                </a:solidFill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основании</a:t>
            </a:r>
            <a:r>
              <a:rPr dirty="0"/>
              <a:t> </a:t>
            </a:r>
            <a:r>
              <a:rPr dirty="0" err="1"/>
              <a:t>инвестиций</a:t>
            </a:r>
            <a:r>
              <a:rPr dirty="0"/>
              <a:t> </a:t>
            </a:r>
            <a:br>
              <a:rPr dirty="0"/>
            </a:br>
            <a:r>
              <a:rPr dirty="0"/>
              <a:t>ТОП </a:t>
            </a:r>
            <a:r>
              <a:rPr dirty="0" err="1"/>
              <a:t>венчурных</a:t>
            </a:r>
            <a:r>
              <a:rPr dirty="0"/>
              <a:t> </a:t>
            </a:r>
            <a:r>
              <a:rPr dirty="0" err="1"/>
              <a:t>фондов</a:t>
            </a:r>
            <a:r>
              <a:rPr dirty="0"/>
              <a:t> в </a:t>
            </a:r>
            <a:r>
              <a:rPr dirty="0" err="1"/>
              <a:t>новые</a:t>
            </a:r>
            <a:r>
              <a:rPr dirty="0"/>
              <a:t> </a:t>
            </a:r>
            <a:r>
              <a:rPr dirty="0" err="1"/>
              <a:t>стартапы</a:t>
            </a:r>
            <a:r>
              <a:rPr dirty="0"/>
              <a:t>.</a:t>
            </a:r>
          </a:p>
        </p:txBody>
      </p:sp>
      <p:sp>
        <p:nvSpPr>
          <p:cNvPr id="245" name="Shape 245"/>
          <p:cNvSpPr/>
          <p:nvPr/>
        </p:nvSpPr>
        <p:spPr>
          <a:xfrm flipH="1" flipV="1">
            <a:off x="2267618" y="3694345"/>
            <a:ext cx="1031394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649496" y="3569058"/>
            <a:ext cx="653400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Кросс-медиа</a:t>
            </a:r>
            <a:r>
              <a:rPr dirty="0"/>
              <a:t> </a:t>
            </a:r>
            <a:r>
              <a:rPr dirty="0" err="1"/>
              <a:t>видео</a:t>
            </a:r>
            <a:r>
              <a:rPr dirty="0"/>
              <a:t> </a:t>
            </a:r>
            <a:r>
              <a:rPr dirty="0" err="1"/>
              <a:t>дистрибуция</a:t>
            </a:r>
            <a:endParaRPr dirty="0"/>
          </a:p>
        </p:txBody>
      </p:sp>
      <p:sp>
        <p:nvSpPr>
          <p:cNvPr id="247" name="Shape 247"/>
          <p:cNvSpPr/>
          <p:nvPr/>
        </p:nvSpPr>
        <p:spPr>
          <a:xfrm>
            <a:off x="4631914" y="6280363"/>
            <a:ext cx="507772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Данные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таргетингов</a:t>
            </a:r>
            <a:endParaRPr dirty="0"/>
          </a:p>
        </p:txBody>
      </p:sp>
      <p:pic>
        <p:nvPicPr>
          <p:cNvPr id="24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2668" y="4471015"/>
            <a:ext cx="1499871" cy="1242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9637" y="3689477"/>
            <a:ext cx="2998882" cy="299888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4598783" y="5477033"/>
            <a:ext cx="175047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$207.5M </a:t>
            </a:r>
          </a:p>
        </p:txBody>
      </p:sp>
      <p:sp>
        <p:nvSpPr>
          <p:cNvPr id="251" name="Shape 251"/>
          <p:cNvSpPr/>
          <p:nvPr/>
        </p:nvSpPr>
        <p:spPr>
          <a:xfrm>
            <a:off x="7631095" y="5429111"/>
            <a:ext cx="185074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$105M </a:t>
            </a:r>
          </a:p>
        </p:txBody>
      </p:sp>
      <p:pic>
        <p:nvPicPr>
          <p:cNvPr id="25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74308" y="7170182"/>
            <a:ext cx="1277673" cy="127767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6275176" y="8288470"/>
            <a:ext cx="185074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$105M </a:t>
            </a:r>
          </a:p>
        </p:txBody>
      </p:sp>
      <p:sp>
        <p:nvSpPr>
          <p:cNvPr id="254" name="Shape 254"/>
          <p:cNvSpPr/>
          <p:nvPr/>
        </p:nvSpPr>
        <p:spPr>
          <a:xfrm>
            <a:off x="3602079" y="9213648"/>
            <a:ext cx="662212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Качество</a:t>
            </a:r>
            <a:r>
              <a:rPr dirty="0"/>
              <a:t> </a:t>
            </a:r>
            <a:r>
              <a:rPr dirty="0" err="1" smtClean="0"/>
              <a:t>рекламы</a:t>
            </a:r>
            <a:endParaRPr dirty="0"/>
          </a:p>
        </p:txBody>
      </p:sp>
      <p:sp>
        <p:nvSpPr>
          <p:cNvPr id="255" name="Shape 255"/>
          <p:cNvSpPr/>
          <p:nvPr/>
        </p:nvSpPr>
        <p:spPr>
          <a:xfrm flipH="1" flipV="1">
            <a:off x="13723977" y="3694345"/>
            <a:ext cx="828731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pic>
        <p:nvPicPr>
          <p:cNvPr id="25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79189" y="9924812"/>
            <a:ext cx="673102" cy="673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48485" y="9772497"/>
            <a:ext cx="1145670" cy="114567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5237587" y="10794042"/>
            <a:ext cx="185074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$67M </a:t>
            </a:r>
          </a:p>
        </p:txBody>
      </p:sp>
      <p:sp>
        <p:nvSpPr>
          <p:cNvPr id="259" name="Shape 259"/>
          <p:cNvSpPr/>
          <p:nvPr/>
        </p:nvSpPr>
        <p:spPr>
          <a:xfrm>
            <a:off x="7431810" y="10768552"/>
            <a:ext cx="1850747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$55M </a:t>
            </a:r>
          </a:p>
        </p:txBody>
      </p:sp>
      <p:sp>
        <p:nvSpPr>
          <p:cNvPr id="260" name="Shape 260"/>
          <p:cNvSpPr/>
          <p:nvPr/>
        </p:nvSpPr>
        <p:spPr>
          <a:xfrm>
            <a:off x="6830622" y="12013851"/>
            <a:ext cx="3180341" cy="70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CB035"/>
                </a:solidFill>
              </a:defRPr>
            </a:lvl1pPr>
          </a:lstStyle>
          <a:p>
            <a:r>
              <a:t>ПЛАТФОРМЫ</a:t>
            </a:r>
          </a:p>
        </p:txBody>
      </p:sp>
      <p:sp>
        <p:nvSpPr>
          <p:cNvPr id="261" name="Shape 261"/>
          <p:cNvSpPr/>
          <p:nvPr/>
        </p:nvSpPr>
        <p:spPr>
          <a:xfrm>
            <a:off x="13675542" y="5075161"/>
            <a:ext cx="1482091" cy="47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t>ViralGains</a:t>
            </a:r>
          </a:p>
        </p:txBody>
      </p:sp>
      <p:sp>
        <p:nvSpPr>
          <p:cNvPr id="262" name="Shape 262"/>
          <p:cNvSpPr/>
          <p:nvPr/>
        </p:nvSpPr>
        <p:spPr>
          <a:xfrm>
            <a:off x="16342262" y="5075161"/>
            <a:ext cx="920751" cy="47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t>Virool</a:t>
            </a:r>
          </a:p>
        </p:txBody>
      </p:sp>
      <p:sp>
        <p:nvSpPr>
          <p:cNvPr id="263" name="Shape 263"/>
          <p:cNvSpPr/>
          <p:nvPr/>
        </p:nvSpPr>
        <p:spPr>
          <a:xfrm>
            <a:off x="18447644" y="4896258"/>
            <a:ext cx="1304291" cy="87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500" b="0">
                <a:solidFill>
                  <a:srgbClr val="000000"/>
                </a:solidFill>
              </a:defRPr>
            </a:lvl1pPr>
          </a:lstStyle>
          <a:p>
            <a:r>
              <a:t>Vidyard </a:t>
            </a:r>
          </a:p>
        </p:txBody>
      </p:sp>
      <p:sp>
        <p:nvSpPr>
          <p:cNvPr id="264" name="Shape 264"/>
          <p:cNvSpPr/>
          <p:nvPr/>
        </p:nvSpPr>
        <p:spPr>
          <a:xfrm>
            <a:off x="20770738" y="5075161"/>
            <a:ext cx="1299211" cy="47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t>Kamcord</a:t>
            </a:r>
          </a:p>
        </p:txBody>
      </p:sp>
      <p:pic>
        <p:nvPicPr>
          <p:cNvPr id="26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919200" y="4481641"/>
            <a:ext cx="609600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447037" y="4487991"/>
            <a:ext cx="6096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697677" y="4487991"/>
            <a:ext cx="6096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768198" y="4153955"/>
            <a:ext cx="1304291" cy="127767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13828514" y="5428699"/>
            <a:ext cx="108683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$17M</a:t>
            </a:r>
          </a:p>
        </p:txBody>
      </p:sp>
      <p:sp>
        <p:nvSpPr>
          <p:cNvPr id="270" name="Shape 270"/>
          <p:cNvSpPr/>
          <p:nvPr/>
        </p:nvSpPr>
        <p:spPr>
          <a:xfrm>
            <a:off x="16265393" y="5428699"/>
            <a:ext cx="108683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$18M</a:t>
            </a:r>
          </a:p>
        </p:txBody>
      </p:sp>
      <p:sp>
        <p:nvSpPr>
          <p:cNvPr id="271" name="Shape 271"/>
          <p:cNvSpPr/>
          <p:nvPr/>
        </p:nvSpPr>
        <p:spPr>
          <a:xfrm>
            <a:off x="18598266" y="5428699"/>
            <a:ext cx="119904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$61M </a:t>
            </a:r>
          </a:p>
        </p:txBody>
      </p:sp>
      <p:sp>
        <p:nvSpPr>
          <p:cNvPr id="272" name="Shape 272"/>
          <p:cNvSpPr/>
          <p:nvPr/>
        </p:nvSpPr>
        <p:spPr>
          <a:xfrm>
            <a:off x="20935615" y="5428699"/>
            <a:ext cx="120065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$35M </a:t>
            </a:r>
          </a:p>
        </p:txBody>
      </p:sp>
      <p:sp>
        <p:nvSpPr>
          <p:cNvPr id="273" name="Shape 273"/>
          <p:cNvSpPr/>
          <p:nvPr/>
        </p:nvSpPr>
        <p:spPr>
          <a:xfrm>
            <a:off x="13841435" y="7876559"/>
            <a:ext cx="947103" cy="87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500" b="0">
                <a:solidFill>
                  <a:srgbClr val="000000"/>
                </a:solidFill>
              </a:defRPr>
            </a:lvl1pPr>
          </a:lstStyle>
          <a:p>
            <a:r>
              <a:t>Nugit</a:t>
            </a:r>
          </a:p>
        </p:txBody>
      </p:sp>
      <p:sp>
        <p:nvSpPr>
          <p:cNvPr id="274" name="Shape 274"/>
          <p:cNvSpPr/>
          <p:nvPr/>
        </p:nvSpPr>
        <p:spPr>
          <a:xfrm>
            <a:off x="15278976" y="7876559"/>
            <a:ext cx="1402081" cy="87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500" b="0">
                <a:solidFill>
                  <a:srgbClr val="000000"/>
                </a:solidFill>
              </a:defRPr>
            </a:lvl1pPr>
          </a:lstStyle>
          <a:p>
            <a:r>
              <a:t>OwnerIQ</a:t>
            </a:r>
          </a:p>
        </p:txBody>
      </p:sp>
      <p:sp>
        <p:nvSpPr>
          <p:cNvPr id="275" name="Shape 275"/>
          <p:cNvSpPr/>
          <p:nvPr/>
        </p:nvSpPr>
        <p:spPr>
          <a:xfrm>
            <a:off x="17247363" y="7876559"/>
            <a:ext cx="1187769" cy="87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500" b="0">
                <a:solidFill>
                  <a:srgbClr val="000000"/>
                </a:solidFill>
              </a:defRPr>
            </a:lvl1pPr>
          </a:lstStyle>
          <a:p>
            <a:r>
              <a:t>DataXu</a:t>
            </a:r>
          </a:p>
        </p:txBody>
      </p:sp>
      <p:sp>
        <p:nvSpPr>
          <p:cNvPr id="276" name="Shape 276"/>
          <p:cNvSpPr/>
          <p:nvPr/>
        </p:nvSpPr>
        <p:spPr>
          <a:xfrm>
            <a:off x="19008457" y="7876559"/>
            <a:ext cx="1499871" cy="87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500" b="0">
                <a:solidFill>
                  <a:srgbClr val="000000"/>
                </a:solidFill>
              </a:defRPr>
            </a:lvl1pPr>
          </a:lstStyle>
          <a:p>
            <a:r>
              <a:t>TrendKite</a:t>
            </a:r>
          </a:p>
        </p:txBody>
      </p:sp>
      <p:sp>
        <p:nvSpPr>
          <p:cNvPr id="277" name="Shape 277"/>
          <p:cNvSpPr/>
          <p:nvPr/>
        </p:nvSpPr>
        <p:spPr>
          <a:xfrm>
            <a:off x="20804678" y="7876559"/>
            <a:ext cx="1569721" cy="87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500" b="0">
                <a:solidFill>
                  <a:srgbClr val="000000"/>
                </a:solidFill>
              </a:defRPr>
            </a:lvl1pPr>
          </a:lstStyle>
          <a:p>
            <a:r>
              <a:t>Locomizer</a:t>
            </a:r>
          </a:p>
        </p:txBody>
      </p:sp>
      <p:pic>
        <p:nvPicPr>
          <p:cNvPr id="278" name="pasted-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010186" y="7222825"/>
            <a:ext cx="6096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5177375" y="7429751"/>
            <a:ext cx="1559838" cy="292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7227472" y="7015852"/>
            <a:ext cx="1145670" cy="114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asted-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9453592" y="7214348"/>
            <a:ext cx="6096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0922788" y="6921937"/>
            <a:ext cx="1333500" cy="133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878585" y="8502777"/>
            <a:ext cx="86882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$5M</a:t>
            </a:r>
          </a:p>
        </p:txBody>
      </p:sp>
      <p:sp>
        <p:nvSpPr>
          <p:cNvPr id="284" name="Shape 284"/>
          <p:cNvSpPr/>
          <p:nvPr/>
        </p:nvSpPr>
        <p:spPr>
          <a:xfrm>
            <a:off x="15494969" y="8502777"/>
            <a:ext cx="108843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$45M</a:t>
            </a:r>
          </a:p>
        </p:txBody>
      </p:sp>
      <p:sp>
        <p:nvSpPr>
          <p:cNvPr id="285" name="Shape 285"/>
          <p:cNvSpPr/>
          <p:nvPr/>
        </p:nvSpPr>
        <p:spPr>
          <a:xfrm>
            <a:off x="17315723" y="8502777"/>
            <a:ext cx="108683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$64M</a:t>
            </a:r>
          </a:p>
        </p:txBody>
      </p:sp>
      <p:sp>
        <p:nvSpPr>
          <p:cNvPr id="286" name="Shape 286"/>
          <p:cNvSpPr/>
          <p:nvPr/>
        </p:nvSpPr>
        <p:spPr>
          <a:xfrm>
            <a:off x="19296351" y="8502777"/>
            <a:ext cx="108683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$37M</a:t>
            </a:r>
          </a:p>
        </p:txBody>
      </p:sp>
      <p:sp>
        <p:nvSpPr>
          <p:cNvPr id="287" name="Shape 287"/>
          <p:cNvSpPr/>
          <p:nvPr/>
        </p:nvSpPr>
        <p:spPr>
          <a:xfrm>
            <a:off x="21202724" y="8502777"/>
            <a:ext cx="86722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$1M</a:t>
            </a:r>
          </a:p>
        </p:txBody>
      </p:sp>
      <p:sp>
        <p:nvSpPr>
          <p:cNvPr id="288" name="Shape 288"/>
          <p:cNvSpPr/>
          <p:nvPr/>
        </p:nvSpPr>
        <p:spPr>
          <a:xfrm>
            <a:off x="16122262" y="9254161"/>
            <a:ext cx="662212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Мобайл = Интернет</a:t>
            </a:r>
          </a:p>
        </p:txBody>
      </p:sp>
      <p:sp>
        <p:nvSpPr>
          <p:cNvPr id="289" name="Shape 289"/>
          <p:cNvSpPr/>
          <p:nvPr/>
        </p:nvSpPr>
        <p:spPr>
          <a:xfrm flipH="1" flipV="1">
            <a:off x="2267618" y="6316285"/>
            <a:ext cx="1031394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 flipH="1" flipV="1">
            <a:off x="13552338" y="6311125"/>
            <a:ext cx="89736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14675427" y="6336679"/>
            <a:ext cx="677664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Данные</a:t>
            </a:r>
            <a:r>
              <a:rPr dirty="0"/>
              <a:t>: </a:t>
            </a:r>
            <a:r>
              <a:rPr dirty="0" err="1"/>
              <a:t>инсайты</a:t>
            </a:r>
            <a:r>
              <a:rPr dirty="0"/>
              <a:t> и </a:t>
            </a:r>
            <a:r>
              <a:rPr dirty="0" err="1"/>
              <a:t>визуализация</a:t>
            </a:r>
            <a:endParaRPr dirty="0"/>
          </a:p>
        </p:txBody>
      </p:sp>
      <p:sp>
        <p:nvSpPr>
          <p:cNvPr id="292" name="Shape 292"/>
          <p:cNvSpPr/>
          <p:nvPr/>
        </p:nvSpPr>
        <p:spPr>
          <a:xfrm flipH="1" flipV="1">
            <a:off x="13552338" y="9169899"/>
            <a:ext cx="89736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16534329" y="3599896"/>
            <a:ext cx="312278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CB03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Видео</a:t>
            </a:r>
            <a:r>
              <a:rPr dirty="0"/>
              <a:t> </a:t>
            </a:r>
            <a:r>
              <a:rPr dirty="0" err="1"/>
              <a:t>контент</a:t>
            </a:r>
            <a:endParaRPr dirty="0"/>
          </a:p>
        </p:txBody>
      </p:sp>
      <p:sp>
        <p:nvSpPr>
          <p:cNvPr id="294" name="Shape 294"/>
          <p:cNvSpPr/>
          <p:nvPr/>
        </p:nvSpPr>
        <p:spPr>
          <a:xfrm>
            <a:off x="15427227" y="10462124"/>
            <a:ext cx="1555116" cy="87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500" b="0">
                <a:solidFill>
                  <a:srgbClr val="000000"/>
                </a:solidFill>
              </a:defRPr>
            </a:lvl1pPr>
          </a:lstStyle>
          <a:p>
            <a:r>
              <a:t>Phunware</a:t>
            </a:r>
          </a:p>
        </p:txBody>
      </p:sp>
      <p:sp>
        <p:nvSpPr>
          <p:cNvPr id="295" name="Shape 295"/>
          <p:cNvSpPr/>
          <p:nvPr/>
        </p:nvSpPr>
        <p:spPr>
          <a:xfrm>
            <a:off x="17693580" y="10462124"/>
            <a:ext cx="930911" cy="87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500" b="0">
                <a:solidFill>
                  <a:srgbClr val="000000"/>
                </a:solidFill>
              </a:defRPr>
            </a:lvl1pPr>
          </a:lstStyle>
          <a:p>
            <a:r>
              <a:t>Vibes</a:t>
            </a:r>
          </a:p>
        </p:txBody>
      </p:sp>
      <p:sp>
        <p:nvSpPr>
          <p:cNvPr id="296" name="Shape 296"/>
          <p:cNvSpPr/>
          <p:nvPr/>
        </p:nvSpPr>
        <p:spPr>
          <a:xfrm>
            <a:off x="19335729" y="10462124"/>
            <a:ext cx="1772604" cy="87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500" b="0">
                <a:solidFill>
                  <a:srgbClr val="000000"/>
                </a:solidFill>
              </a:defRPr>
            </a:lvl1pPr>
          </a:lstStyle>
          <a:p>
            <a:r>
              <a:t>Drawbridge</a:t>
            </a:r>
          </a:p>
        </p:txBody>
      </p:sp>
      <p:pic>
        <p:nvPicPr>
          <p:cNvPr id="297" name="pasted-image.pd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5842834" y="9859123"/>
            <a:ext cx="6223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asted-image.pd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7698356" y="9731747"/>
            <a:ext cx="921359" cy="94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9491779" y="9560672"/>
            <a:ext cx="1358902" cy="135890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15628607" y="11037402"/>
            <a:ext cx="108683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$80M</a:t>
            </a:r>
          </a:p>
        </p:txBody>
      </p:sp>
      <p:sp>
        <p:nvSpPr>
          <p:cNvPr id="301" name="Shape 301"/>
          <p:cNvSpPr/>
          <p:nvPr/>
        </p:nvSpPr>
        <p:spPr>
          <a:xfrm>
            <a:off x="17698356" y="11037402"/>
            <a:ext cx="108683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$60M</a:t>
            </a:r>
          </a:p>
        </p:txBody>
      </p:sp>
      <p:sp>
        <p:nvSpPr>
          <p:cNvPr id="302" name="Shape 302"/>
          <p:cNvSpPr/>
          <p:nvPr/>
        </p:nvSpPr>
        <p:spPr>
          <a:xfrm>
            <a:off x="19679206" y="11037402"/>
            <a:ext cx="108843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$45M</a:t>
            </a:r>
          </a:p>
        </p:txBody>
      </p:sp>
      <p:sp>
        <p:nvSpPr>
          <p:cNvPr id="303" name="Shape 303"/>
          <p:cNvSpPr/>
          <p:nvPr/>
        </p:nvSpPr>
        <p:spPr>
          <a:xfrm flipH="1" flipV="1">
            <a:off x="2267618" y="9169899"/>
            <a:ext cx="1031394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pic>
        <p:nvPicPr>
          <p:cNvPr id="304" name="pasted-image.pd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869918" y="10936660"/>
            <a:ext cx="2685286" cy="2685286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13552338" y="12225907"/>
            <a:ext cx="141865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 smtClean="0">
                <a:latin typeface="PF Din Text Comp Pro" panose="02000506020000020004" pitchFamily="2" charset="0"/>
              </a:rPr>
              <a:t>$</a:t>
            </a:r>
            <a:r>
              <a:rPr lang="ru-RU" dirty="0" smtClean="0">
                <a:latin typeface="PF Din Text Comp Pro" panose="02000506020000020004" pitchFamily="2" charset="0"/>
              </a:rPr>
              <a:t>40,5</a:t>
            </a:r>
            <a:r>
              <a:rPr dirty="0" smtClean="0">
                <a:latin typeface="PF Din Text Comp Pro" panose="02000506020000020004" pitchFamily="2" charset="0"/>
              </a:rPr>
              <a:t>M</a:t>
            </a:r>
            <a:endParaRPr dirty="0">
              <a:latin typeface="PF Din Text Comp Pro" panose="02000506020000020004" pitchFamily="2" charset="0"/>
            </a:endParaRPr>
          </a:p>
        </p:txBody>
      </p:sp>
      <p:pic>
        <p:nvPicPr>
          <p:cNvPr id="306" name="pasted-image.pdf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5815090" y="12013851"/>
            <a:ext cx="746842" cy="746842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16656328" y="12241104"/>
            <a:ext cx="130644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 smtClean="0">
                <a:latin typeface="PF Din Text Comp Pro" panose="02000506020000020004" pitchFamily="2" charset="0"/>
              </a:rPr>
              <a:t>$</a:t>
            </a:r>
            <a:r>
              <a:rPr lang="ru-RU" dirty="0" smtClean="0">
                <a:latin typeface="PF Din Text Comp Pro" panose="02000506020000020004" pitchFamily="2" charset="0"/>
              </a:rPr>
              <a:t>120</a:t>
            </a:r>
            <a:r>
              <a:rPr dirty="0" smtClean="0">
                <a:latin typeface="PF Din Text Comp Pro" panose="02000506020000020004" pitchFamily="2" charset="0"/>
              </a:rPr>
              <a:t>M</a:t>
            </a:r>
            <a:endParaRPr dirty="0">
              <a:latin typeface="PF Din Text Comp Pro" panose="02000506020000020004" pitchFamily="2" charset="0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6162422" y="11814190"/>
            <a:ext cx="12100278" cy="110011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18262600" y="11849246"/>
            <a:ext cx="3570705" cy="533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 flipH="1">
            <a:off x="3292223" y="11836400"/>
            <a:ext cx="2870300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73" name="Shape 421"/>
          <p:cNvSpPr/>
          <p:nvPr/>
        </p:nvSpPr>
        <p:spPr>
          <a:xfrm>
            <a:off x="12749407" y="3749319"/>
            <a:ext cx="717153" cy="717154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74" name="Shape 421"/>
          <p:cNvSpPr/>
          <p:nvPr/>
        </p:nvSpPr>
        <p:spPr>
          <a:xfrm>
            <a:off x="12779776" y="6502758"/>
            <a:ext cx="717153" cy="717154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3"/>
          <p:cNvSpPr/>
          <p:nvPr/>
        </p:nvSpPr>
        <p:spPr>
          <a:xfrm>
            <a:off x="0" y="133624"/>
            <a:ext cx="24384000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500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pPr algn="ctr"/>
            <a:r>
              <a:rPr lang="ru-RU" dirty="0" err="1"/>
              <a:t>Marketing</a:t>
            </a:r>
            <a:r>
              <a:rPr lang="ru-RU" dirty="0"/>
              <a:t> </a:t>
            </a:r>
            <a:r>
              <a:rPr lang="ru-RU" dirty="0" err="1"/>
              <a:t>cloud</a:t>
            </a:r>
            <a:r>
              <a:rPr lang="ru-RU" dirty="0"/>
              <a:t> – концепция одного </a:t>
            </a:r>
            <a:r>
              <a:rPr lang="ru-RU" dirty="0" smtClean="0"/>
              <a:t>окн</a:t>
            </a:r>
            <a:r>
              <a:rPr lang="ru-RU" dirty="0"/>
              <a:t>а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23985"/>
          <a:stretch>
            <a:fillRect/>
          </a:stretch>
        </p:blipFill>
        <p:spPr>
          <a:xfrm>
            <a:off x="4197977" y="4900056"/>
            <a:ext cx="15407334" cy="630488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33"/>
          <p:cNvSpPr/>
          <p:nvPr/>
        </p:nvSpPr>
        <p:spPr>
          <a:xfrm>
            <a:off x="8954135" y="3800334"/>
            <a:ext cx="6475731" cy="8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000">
                <a:solidFill>
                  <a:srgbClr val="000000"/>
                </a:solidFill>
              </a:defRPr>
            </a:lvl1pPr>
          </a:lstStyle>
          <a:p>
            <a:r>
              <a:t>Adobe Marketing Cloud</a:t>
            </a:r>
          </a:p>
        </p:txBody>
      </p:sp>
      <p:sp>
        <p:nvSpPr>
          <p:cNvPr id="7" name="Shape 334"/>
          <p:cNvSpPr/>
          <p:nvPr/>
        </p:nvSpPr>
        <p:spPr>
          <a:xfrm flipV="1">
            <a:off x="22779992" y="-2997200"/>
            <a:ext cx="6252209" cy="6252208"/>
          </a:xfrm>
          <a:prstGeom prst="line">
            <a:avLst/>
          </a:prstGeom>
          <a:ln w="25400">
            <a:solidFill>
              <a:srgbClr val="FCB035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8" name="Shape 335"/>
          <p:cNvSpPr/>
          <p:nvPr/>
        </p:nvSpPr>
        <p:spPr>
          <a:xfrm flipV="1">
            <a:off x="-8017954" y="-9423400"/>
            <a:ext cx="6252209" cy="6252208"/>
          </a:xfrm>
          <a:prstGeom prst="line">
            <a:avLst/>
          </a:prstGeom>
          <a:ln w="25400">
            <a:solidFill>
              <a:srgbClr val="FCB035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9" name="Shape 336"/>
          <p:cNvSpPr/>
          <p:nvPr/>
        </p:nvSpPr>
        <p:spPr>
          <a:xfrm>
            <a:off x="-9106346" y="2227406"/>
            <a:ext cx="11171536" cy="11171536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0" name="Shape 337"/>
          <p:cNvSpPr/>
          <p:nvPr/>
        </p:nvSpPr>
        <p:spPr>
          <a:xfrm>
            <a:off x="-8479135" y="2854618"/>
            <a:ext cx="9917113" cy="9917113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11" name="Shape 338"/>
          <p:cNvSpPr/>
          <p:nvPr/>
        </p:nvSpPr>
        <p:spPr>
          <a:xfrm>
            <a:off x="-7893241" y="3440512"/>
            <a:ext cx="8745325" cy="8745325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311" y="10828421"/>
            <a:ext cx="3200876" cy="2221016"/>
          </a:xfrm>
          <a:prstGeom prst="rect">
            <a:avLst/>
          </a:prstGeom>
        </p:spPr>
      </p:pic>
      <p:pic>
        <p:nvPicPr>
          <p:cNvPr id="1026" name="Picture 2" descr="http://www.ant-srv.ru/upload/medialibrary/df8/df8fd54be33e81ba069cc0716656ddb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41" y="3024238"/>
            <a:ext cx="4747243" cy="8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yscareer.ru/img/content/image/2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394" y="3024238"/>
            <a:ext cx="3191850" cy="11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97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5648325" y="133623"/>
            <a:ext cx="12843259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EFDFD"/>
                </a:solidFill>
                <a:latin typeface="+mn-lt"/>
                <a:ea typeface="+mn-ea"/>
                <a:cs typeface="+mn-cs"/>
                <a:sym typeface="PT Serif"/>
              </a:defRPr>
            </a:lvl1pPr>
          </a:lstStyle>
          <a:p>
            <a:r>
              <a:rPr dirty="0" smtClean="0"/>
              <a:t>Marketing Cloud</a:t>
            </a:r>
            <a:r>
              <a:rPr lang="ru-RU" dirty="0" smtClean="0"/>
              <a:t> </a:t>
            </a:r>
            <a:r>
              <a:rPr lang="en-US" dirty="0" smtClean="0"/>
              <a:t>all around</a:t>
            </a:r>
            <a:endParaRPr dirty="0"/>
          </a:p>
        </p:txBody>
      </p:sp>
      <p:sp>
        <p:nvSpPr>
          <p:cNvPr id="375" name="Shape 375"/>
          <p:cNvSpPr/>
          <p:nvPr/>
        </p:nvSpPr>
        <p:spPr>
          <a:xfrm>
            <a:off x="8323469" y="3531334"/>
            <a:ext cx="2529651" cy="109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b="0">
                <a:solidFill>
                  <a:srgbClr val="000000"/>
                </a:solidFill>
              </a:defRPr>
            </a:lvl1pPr>
          </a:lstStyle>
          <a:p>
            <a:r>
              <a:t>Analytics: IPO</a:t>
            </a:r>
          </a:p>
        </p:txBody>
      </p:sp>
      <p:sp>
        <p:nvSpPr>
          <p:cNvPr id="376" name="Shape 376"/>
          <p:cNvSpPr/>
          <p:nvPr/>
        </p:nvSpPr>
        <p:spPr>
          <a:xfrm>
            <a:off x="8323469" y="5137996"/>
            <a:ext cx="3341854" cy="109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b="0">
                <a:solidFill>
                  <a:srgbClr val="000000"/>
                </a:solidFill>
              </a:defRPr>
            </a:lvl1pPr>
          </a:lstStyle>
          <a:p>
            <a:r>
              <a:t>DMP. After Series A</a:t>
            </a:r>
          </a:p>
        </p:txBody>
      </p:sp>
      <p:sp>
        <p:nvSpPr>
          <p:cNvPr id="377" name="Shape 377"/>
          <p:cNvSpPr/>
          <p:nvPr/>
        </p:nvSpPr>
        <p:spPr>
          <a:xfrm>
            <a:off x="8323469" y="6774573"/>
            <a:ext cx="3328074" cy="109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b="0">
                <a:solidFill>
                  <a:srgbClr val="000000"/>
                </a:solidFill>
              </a:defRPr>
            </a:lvl1pPr>
          </a:lstStyle>
          <a:p>
            <a:r>
              <a:t>Campaign, Venture</a:t>
            </a:r>
          </a:p>
        </p:txBody>
      </p:sp>
      <p:sp>
        <p:nvSpPr>
          <p:cNvPr id="378" name="Shape 378"/>
          <p:cNvSpPr/>
          <p:nvPr/>
        </p:nvSpPr>
        <p:spPr>
          <a:xfrm>
            <a:off x="8323469" y="8790439"/>
            <a:ext cx="4928465" cy="57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b="0">
                <a:solidFill>
                  <a:srgbClr val="000000"/>
                </a:solidFill>
              </a:defRPr>
            </a:lvl1pPr>
          </a:lstStyle>
          <a:p>
            <a:r>
              <a:t>Optimizer: Secondary Market</a:t>
            </a:r>
          </a:p>
        </p:txBody>
      </p:sp>
      <p:sp>
        <p:nvSpPr>
          <p:cNvPr id="379" name="Shape 379"/>
          <p:cNvSpPr/>
          <p:nvPr/>
        </p:nvSpPr>
        <p:spPr>
          <a:xfrm flipH="1" flipV="1">
            <a:off x="4004378" y="4715215"/>
            <a:ext cx="910849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 flipH="1" flipV="1">
            <a:off x="4004378" y="6237528"/>
            <a:ext cx="910849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 flipH="1" flipV="1">
            <a:off x="4004378" y="7961752"/>
            <a:ext cx="910849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 flipH="1" flipV="1">
            <a:off x="4004378" y="9765574"/>
            <a:ext cx="910849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2502277" y="3681865"/>
            <a:ext cx="98103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2009</a:t>
            </a:r>
          </a:p>
        </p:txBody>
      </p:sp>
      <p:sp>
        <p:nvSpPr>
          <p:cNvPr id="384" name="Shape 384"/>
          <p:cNvSpPr/>
          <p:nvPr/>
        </p:nvSpPr>
        <p:spPr>
          <a:xfrm>
            <a:off x="2502277" y="5288527"/>
            <a:ext cx="98103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2011</a:t>
            </a:r>
          </a:p>
        </p:txBody>
      </p:sp>
      <p:sp>
        <p:nvSpPr>
          <p:cNvPr id="385" name="Shape 385"/>
          <p:cNvSpPr/>
          <p:nvPr/>
        </p:nvSpPr>
        <p:spPr>
          <a:xfrm>
            <a:off x="2502277" y="6925104"/>
            <a:ext cx="98103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2013</a:t>
            </a:r>
          </a:p>
        </p:txBody>
      </p:sp>
      <p:sp>
        <p:nvSpPr>
          <p:cNvPr id="386" name="Shape 386"/>
          <p:cNvSpPr/>
          <p:nvPr/>
        </p:nvSpPr>
        <p:spPr>
          <a:xfrm>
            <a:off x="2502277" y="8680620"/>
            <a:ext cx="98103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2016</a:t>
            </a:r>
          </a:p>
        </p:txBody>
      </p:sp>
      <p:sp>
        <p:nvSpPr>
          <p:cNvPr id="387" name="Shape 387"/>
          <p:cNvSpPr/>
          <p:nvPr/>
        </p:nvSpPr>
        <p:spPr>
          <a:xfrm>
            <a:off x="6322734" y="3681865"/>
            <a:ext cx="164147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latin typeface="PF Din Text Comp Pro" panose="02000506020000020004" pitchFamily="2" charset="0"/>
              </a:rPr>
              <a:t>1,8 </a:t>
            </a:r>
            <a:r>
              <a:rPr dirty="0" err="1">
                <a:latin typeface="PF Din Text Comp Pro" panose="02000506020000020004" pitchFamily="2" charset="0"/>
              </a:rPr>
              <a:t>bln</a:t>
            </a:r>
            <a:r>
              <a:rPr dirty="0">
                <a:latin typeface="PF Din Text Comp Pro" panose="02000506020000020004" pitchFamily="2" charset="0"/>
              </a:rPr>
              <a:t> $</a:t>
            </a:r>
          </a:p>
        </p:txBody>
      </p:sp>
      <p:sp>
        <p:nvSpPr>
          <p:cNvPr id="388" name="Shape 388"/>
          <p:cNvSpPr/>
          <p:nvPr/>
        </p:nvSpPr>
        <p:spPr>
          <a:xfrm>
            <a:off x="6199587" y="5288527"/>
            <a:ext cx="184986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109 mio $</a:t>
            </a:r>
          </a:p>
        </p:txBody>
      </p:sp>
      <p:sp>
        <p:nvSpPr>
          <p:cNvPr id="389" name="Shape 389"/>
          <p:cNvSpPr/>
          <p:nvPr/>
        </p:nvSpPr>
        <p:spPr>
          <a:xfrm>
            <a:off x="6199587" y="6925104"/>
            <a:ext cx="184986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600 mio $</a:t>
            </a:r>
          </a:p>
        </p:txBody>
      </p:sp>
      <p:sp>
        <p:nvSpPr>
          <p:cNvPr id="390" name="Shape 390"/>
          <p:cNvSpPr/>
          <p:nvPr/>
        </p:nvSpPr>
        <p:spPr>
          <a:xfrm>
            <a:off x="6199587" y="8680620"/>
            <a:ext cx="185146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0">
                <a:solidFill>
                  <a:srgbClr val="000000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>
                <a:latin typeface="PF Din Text Comp Pro" panose="02000506020000020004" pitchFamily="2" charset="0"/>
              </a:rPr>
              <a:t>540 mio $</a:t>
            </a:r>
          </a:p>
        </p:txBody>
      </p:sp>
      <p:pic>
        <p:nvPicPr>
          <p:cNvPr id="39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050" y="1827652"/>
            <a:ext cx="3052272" cy="1168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pasted-image.pdf"/>
          <p:cNvPicPr>
            <a:picLocks noChangeAspect="1"/>
          </p:cNvPicPr>
          <p:nvPr/>
        </p:nvPicPr>
        <p:blipFill rotWithShape="1">
          <a:blip r:embed="rId4">
            <a:extLst/>
          </a:blip>
          <a:srcRect l="1252" t="15441" r="2367" b="1620"/>
          <a:stretch/>
        </p:blipFill>
        <p:spPr>
          <a:xfrm>
            <a:off x="13993757" y="3840705"/>
            <a:ext cx="9483836" cy="59248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15408534" y="11183242"/>
            <a:ext cx="6654282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300">
                <a:solidFill>
                  <a:srgbClr val="FCB035"/>
                </a:solidFill>
              </a:defRPr>
            </a:pPr>
            <a:r>
              <a:rPr dirty="0"/>
              <a:t>Market Cap 	</a:t>
            </a:r>
            <a:r>
              <a:rPr sz="6400" b="0" dirty="0">
                <a:latin typeface="PF Din Text Comp Pro" panose="02000506020000020004" pitchFamily="2" charset="0"/>
                <a:ea typeface="DIN Condensed"/>
                <a:cs typeface="DIN Condensed"/>
                <a:sym typeface="DIN Condensed"/>
              </a:rPr>
              <a:t>&gt;67 bln $</a:t>
            </a:r>
          </a:p>
        </p:txBody>
      </p:sp>
      <p:pic>
        <p:nvPicPr>
          <p:cNvPr id="39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42574" y="3501559"/>
            <a:ext cx="2120901" cy="115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93478" y="5292371"/>
            <a:ext cx="1879601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66528" y="6986098"/>
            <a:ext cx="1333501" cy="67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71278" y="8798764"/>
            <a:ext cx="15240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/>
        </p:nvSpPr>
        <p:spPr>
          <a:xfrm flipV="1">
            <a:off x="22593993" y="-3200400"/>
            <a:ext cx="6717609" cy="5916371"/>
          </a:xfrm>
          <a:prstGeom prst="line">
            <a:avLst/>
          </a:prstGeom>
          <a:ln w="25400">
            <a:solidFill>
              <a:srgbClr val="FCB035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-9491153" y="1502865"/>
            <a:ext cx="11171536" cy="11171537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-8863942" y="2130077"/>
            <a:ext cx="9917114" cy="9917113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-8278047" y="2715971"/>
            <a:ext cx="8745324" cy="8745325"/>
          </a:xfrm>
          <a:prstGeom prst="ellipse">
            <a:avLst/>
          </a:prstGeom>
          <a:ln w="25400">
            <a:solidFill>
              <a:srgbClr val="FCB03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970" y="11148540"/>
            <a:ext cx="5492962" cy="1914214"/>
          </a:xfrm>
          <a:prstGeom prst="rect">
            <a:avLst/>
          </a:prstGeom>
        </p:spPr>
      </p:pic>
      <p:pic>
        <p:nvPicPr>
          <p:cNvPr id="31" name="pasted-image.pdf"/>
          <p:cNvPicPr>
            <a:picLocks noChangeAspect="1"/>
          </p:cNvPicPr>
          <p:nvPr/>
        </p:nvPicPr>
        <p:blipFill rotWithShape="1">
          <a:blip r:embed="rId4">
            <a:extLst/>
          </a:blip>
          <a:srcRect l="1252" t="1620" r="2367" b="73194"/>
          <a:stretch/>
        </p:blipFill>
        <p:spPr>
          <a:xfrm>
            <a:off x="13993757" y="3338474"/>
            <a:ext cx="9483836" cy="179918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7488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tatic.wixstatic.com/media/8c397f_14ee9526839445df915898faea4bb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06408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413"/>
          <p:cNvSpPr/>
          <p:nvPr/>
        </p:nvSpPr>
        <p:spPr>
          <a:xfrm>
            <a:off x="699884" y="-314448"/>
            <a:ext cx="10051492" cy="6157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9400" cap="all">
                <a:solidFill>
                  <a:srgbClr val="FCB035"/>
                </a:solidFill>
              </a:defRPr>
            </a:pPr>
            <a:r>
              <a:rPr dirty="0"/>
              <a:t>А </a:t>
            </a:r>
            <a:r>
              <a:rPr dirty="0" err="1"/>
              <a:t>дойдут</a:t>
            </a:r>
            <a:r>
              <a:rPr dirty="0"/>
              <a:t> </a:t>
            </a:r>
            <a:r>
              <a:rPr dirty="0" err="1"/>
              <a:t>ли</a:t>
            </a:r>
            <a:r>
              <a:rPr dirty="0"/>
              <a:t> </a:t>
            </a:r>
            <a:r>
              <a:rPr dirty="0" err="1"/>
              <a:t>эти</a:t>
            </a:r>
            <a:r>
              <a:rPr dirty="0"/>
              <a:t> </a:t>
            </a:r>
            <a:br>
              <a:rPr dirty="0"/>
            </a:br>
            <a:r>
              <a:rPr dirty="0" err="1"/>
              <a:t>тренды</a:t>
            </a:r>
            <a:r>
              <a:rPr dirty="0"/>
              <a:t> </a:t>
            </a:r>
            <a:br>
              <a:rPr dirty="0"/>
            </a:b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71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3E4047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50" b="1" i="0" u="none" strike="noStrike" cap="none" spc="0" normalizeH="0" baseline="0">
            <a:ln>
              <a:noFill/>
            </a:ln>
            <a:solidFill>
              <a:srgbClr val="3E4047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50" b="1" i="0" u="none" strike="noStrike" cap="none" spc="0" normalizeH="0" baseline="0">
            <a:ln>
              <a:noFill/>
            </a:ln>
            <a:solidFill>
              <a:srgbClr val="3E4047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1577</Words>
  <Application>Microsoft Office PowerPoint</Application>
  <PresentationFormat>Произвольный</PresentationFormat>
  <Paragraphs>144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DIN Condensed</vt:lpstr>
      <vt:lpstr>Helvetica</vt:lpstr>
      <vt:lpstr>Helvetica Light</vt:lpstr>
      <vt:lpstr>Helvetica Neue</vt:lpstr>
      <vt:lpstr>PF Din Text Comp Pro</vt:lpstr>
      <vt:lpstr>PT Sans</vt:lpstr>
      <vt:lpstr>PT Sans Narrow</vt:lpstr>
      <vt:lpstr>PT Serif</vt:lpstr>
      <vt:lpstr>White</vt:lpstr>
      <vt:lpstr> Adtech на миллиард: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Adtech на миллиард:</dc:title>
  <dc:creator>Kostyleva Ekaterina</dc:creator>
  <cp:lastModifiedBy>Kostyleva Ekaterina</cp:lastModifiedBy>
  <cp:revision>17</cp:revision>
  <dcterms:modified xsi:type="dcterms:W3CDTF">2017-05-25T11:23:45Z</dcterms:modified>
</cp:coreProperties>
</file>